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6858000" cy="9144000"/>
  <p:embeddedFontLst>
    <p:embeddedFont>
      <p:font typeface="Inconsolata"/>
      <p:regular r:id="rId88"/>
      <p:bold r:id="rId89"/>
    </p:embeddedFont>
    <p:embeddedFont>
      <p:font typeface="Fira Sans"/>
      <p:regular r:id="rId90"/>
      <p:bold r:id="rId91"/>
      <p:italic r:id="rId92"/>
      <p:boldItalic r:id="rId93"/>
    </p:embeddedFont>
    <p:embeddedFont>
      <p:font typeface="Fira Sans Light"/>
      <p:regular r:id="rId94"/>
      <p:bold r:id="rId95"/>
      <p:italic r:id="rId96"/>
      <p:boldItalic r:id="rId97"/>
    </p:embeddedFont>
    <p:embeddedFont>
      <p:font typeface="Helvetica Neue Light"/>
      <p:regular r:id="rId98"/>
      <p:bold r:id="rId99"/>
      <p:italic r:id="rId100"/>
      <p:boldItalic r:id="rId101"/>
    </p:embeddedFont>
    <p:embeddedFont>
      <p:font typeface="Zilla Slab Light"/>
      <p:bold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113">
          <p15:clr>
            <a:srgbClr val="9AA0A6"/>
          </p15:clr>
        </p15:guide>
        <p15:guide id="4" pos="5669">
          <p15:clr>
            <a:srgbClr val="9AA0A6"/>
          </p15:clr>
        </p15:guide>
        <p15:guide id="5" orient="horz" pos="3118">
          <p15:clr>
            <a:srgbClr val="9AA0A6"/>
          </p15:clr>
        </p15:guide>
        <p15:guide id="6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3"/>
        <p:guide pos="5669"/>
        <p:guide pos="3118" orient="horz"/>
        <p:guide pos="5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ZillaSlabLight-boldItalic.fntdata"/><Relationship Id="rId102" Type="http://schemas.openxmlformats.org/officeDocument/2006/relationships/font" Target="fonts/ZillaSlabLight-bold.fntdata"/><Relationship Id="rId101" Type="http://schemas.openxmlformats.org/officeDocument/2006/relationships/font" Target="fonts/HelveticaNeueLight-boldItalic.fntdata"/><Relationship Id="rId100" Type="http://schemas.openxmlformats.org/officeDocument/2006/relationships/font" Target="fonts/HelveticaNeueLight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FiraSansLight-bold.fntdata"/><Relationship Id="rId94" Type="http://schemas.openxmlformats.org/officeDocument/2006/relationships/font" Target="fonts/FiraSansLight-regular.fntdata"/><Relationship Id="rId97" Type="http://schemas.openxmlformats.org/officeDocument/2006/relationships/font" Target="fonts/FiraSansLight-boldItalic.fntdata"/><Relationship Id="rId96" Type="http://schemas.openxmlformats.org/officeDocument/2006/relationships/font" Target="fonts/FiraSansLight-italic.fntdata"/><Relationship Id="rId11" Type="http://schemas.openxmlformats.org/officeDocument/2006/relationships/slide" Target="slides/slide6.xml"/><Relationship Id="rId99" Type="http://schemas.openxmlformats.org/officeDocument/2006/relationships/font" Target="fonts/HelveticaNeueLight-bold.fntdata"/><Relationship Id="rId10" Type="http://schemas.openxmlformats.org/officeDocument/2006/relationships/slide" Target="slides/slide5.xml"/><Relationship Id="rId98" Type="http://schemas.openxmlformats.org/officeDocument/2006/relationships/font" Target="fonts/HelveticaNeueLigh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FiraSans-bold.fntdata"/><Relationship Id="rId90" Type="http://schemas.openxmlformats.org/officeDocument/2006/relationships/font" Target="fonts/FiraSans-regular.fntdata"/><Relationship Id="rId93" Type="http://schemas.openxmlformats.org/officeDocument/2006/relationships/font" Target="fonts/FiraSans-boldItalic.fntdata"/><Relationship Id="rId92" Type="http://schemas.openxmlformats.org/officeDocument/2006/relationships/font" Target="fonts/Fira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font" Target="fonts/Inconsolata-regular.fntdata"/><Relationship Id="rId87" Type="http://schemas.openxmlformats.org/officeDocument/2006/relationships/slide" Target="slides/slide82.xml"/><Relationship Id="rId89" Type="http://schemas.openxmlformats.org/officeDocument/2006/relationships/font" Target="fonts/Inconsolata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cee2026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cee2026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ee979b48a_1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ee979b48a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aplicativos de mensagens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trabalhos pequenos, todas estas ferramentas podem ajudar bastante, em trabalhos maiores e que duram mais tempo, podem atrapalhar mais do que ajudar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Esse uso pode gerar alguns problemas ou comportamentos como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10c735e3d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10c735e3d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cee2026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cee2026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10c735e3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10c735e3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Apenas citar os títulos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0cee2026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0cee2026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Segundo o site do git, o git é uma sistema de controle de versão distribuído para projetos grandes ou pequenos que funciona com velocidade e </a:t>
            </a:r>
            <a:r>
              <a:rPr lang="pt-BR"/>
              <a:t>eficiência.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 o git ajuda a controlar versões de projetos - você pode imaginar, por exemplo, que a cada parágrafo que você escreve, você tem uma nova versão do texto como um todo, e o git ajuda a gerenciar essas versões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prática essa centralização acaba acontecendo, GitHub é um centralizador, por exemplo, mas mesmo assim você não depende de uma conexão com o GitHub ou de funcionalidades que só o GitHub possui - estas funcionalidades ficam na sua máquina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distribuído - isso quer dizer que o sistema procura não depender de uma central, que muitas operações são executadas localmente e somente dados prontos transitam entre computadores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0cee2026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0cee2026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cee2026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cee2026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0d4d454c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0d4d454c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Seguindo essa filosofia é fácil conectar aplicações, mesmo que você não saiba quais aplicações serão conectadas de antemão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Assim, o git é uma ferramenta open-source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GitHub é uma ferramenta proprietária, com planos gratuitos que armazena repositórios 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Resumindo, o git é o que vai te ajudar a gerenciar versões e o GitHub vai te ajudar a armazenar o projeto em um servidor e gerenciar aspectos dele por meio de uma interface visual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0d4d454c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0d4d454c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Bitbucket: Vendido em conjunto com softwares que auxiliam gerenciamento de projetos, times e gestão (principalmente o Jira)</a:t>
            </a:r>
            <a:endParaRPr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13fd9207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13fd9207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Bitbucket: Vendido em conjunto com softwares que auxiliam gerenciamento de projetos, times e gestão (principalmente o Jira)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10c735e3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10c735e3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de tudo queria deixar dois pontos claros: não sou especialista em Git, mas tenho alguma experiência, então, caso alguém encontre algum erro, ou discorde de algum ponto, não hesite em apontar.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10c735e3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10c735e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13fd920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13fd920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d4d454c8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0d4d454c8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0d4d454c8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0d4d454c8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0d4d454c8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0d4d454c8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aproveito a situação para mostrar alguns outros arquivos que normalmente vemos em repositórios 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git ignore é um arquivo onde você pode listar extensões ou diretórios onde o conteúdo não deve ser rastreado pelo 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um projeto em C, por exemplo, não é interessante que você commite os arquivos .o, os compilados, ou os arquivos de saída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esperado que quem baixe o projeto faça a compilação em sua máquina e gere os arquivos de saída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d4d454c8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d4d454c8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pode levar a um outros </a:t>
            </a:r>
            <a:r>
              <a:rPr lang="pt-BR"/>
              <a:t>problema</a:t>
            </a:r>
            <a:r>
              <a:rPr lang="pt-BR"/>
              <a:t>, que é: como executar um projeto na minha máquina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Você pode criar um passo a passo em um .txt, mas o GitHub usa uma solução mais elegante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este é o arquivo README.md, a extensão md significa markdown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markdown é uma linguagem que mistura HTML e a notação que provavelmente usaria para organizar o seu arquivo txt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página do projeto no GitHub, o README é processado e aparece junto com o projeto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13fd9207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13fd9207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0d4d454c8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0d4d454c8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Mostrar a cara de um projeto hosteado no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ef2a274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ef2a274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um repositório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ef2a2743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ef2a2743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colaboradores ao repositório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e979b48a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e979b48a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segunda coisa: git, mesmo que só o básico, é um assunto bastante extenso, por isso, dividi a apresentação em duas partes - nesta parte vou mostrar os </a:t>
            </a:r>
            <a:r>
              <a:rPr lang="pt-BR"/>
              <a:t>principais</a:t>
            </a:r>
            <a:r>
              <a:rPr lang="pt-BR"/>
              <a:t> conceitos que você precisa entender para usar o git - se houver tempo, mostrarei os comandos mais básicos.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0d4d454c8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0d4d454c8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Vendo estatísticas sobre as contribuições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0d4d454c8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0d4d454c8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 social - seguir pessoas ou projetos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0d4d454c8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0d4d454c8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Issues - projetos maiores possuem uma página para que outros usuários relatem bugs, por exemplo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d4d454c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0d4d454c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d4d454c8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0d4d454c8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3fd9207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3fd9207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0d4d454c8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0d4d454c8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0d4d454c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0d4d454c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0d4d454c8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0d4d454c8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0d4d454c8_1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70d4d454c8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pacote de alterações armazenados na estrutura de dados do 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commit acompanha toda a informação para reconstruir o projeto no momento em que o commit foi feito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0d4d454c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0d4d454c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Um problema que eu passei quando estava aprendendo git é: entender os conceitos e como eles são mapeados para a prática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Na minha opinião, não ter um overview dessa ferramenta é o que deixa as pessoas </a:t>
            </a:r>
            <a:r>
              <a:rPr lang="pt-BR">
                <a:solidFill>
                  <a:schemeClr val="dk1"/>
                </a:solidFill>
              </a:rPr>
              <a:t>receosas</a:t>
            </a:r>
            <a:r>
              <a:rPr lang="pt-BR">
                <a:solidFill>
                  <a:schemeClr val="dk1"/>
                </a:solidFill>
              </a:rPr>
              <a:t> em usar o 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Eu achei um site com algumas dicas para resolver problemas comuns no git - apesar do teor humorístico, um trecho do site explica bem um dos principais problemas do git - ele diz que existe esse problema de quem veio primeiro, o ovo ou a galinha porque caso você encontre um problema, você não consegue encontrar a solução a não ser que você já a conheça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São muitos conceitos relacionados e para mim aprender direto os comandos não ajuda tanto,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por isso quero focar primeiramente na abordagem conceitual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0d4d454c8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0d4d454c8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0d4d454c8_1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0d4d454c8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0d4d454c8_1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0d4d454c8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10c735e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10c735e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0d4d454c8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70d4d454c8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13fd9207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13fd9207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círculo neste gráfico representa um commit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Commits sucessivos estão ligados através de setas para indicar alterações no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branch é uma espécie de “cópia do projeto” gerenciada pelo 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padrão, os projetos git possuem uma única branch, a master (em vermelho)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git possui um mecanismo que ajuda a unir alterações simultâneas, inclusive na mesma parte de um arquivo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Você pode pensar em: em um trabalho qualquer, em algum momento duas pessoas copiam o projeto para suas máquinas - ambas trabalham no projeto, em algum momento as versões são combinadas na máquina de um deles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0d4d454c8_2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0d4d454c8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imaginar que iniciamos um projeto e fazemos um commit na master contendo um arquivo com a letra A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0d4d454c8_2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0d4d454c8_2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seguida fazemos um outro commit, na linha com o A, adicionamos um B minúsculo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0d4d454c8_2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70d4d454c8_2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Nesse momento alguém que está contribuindo com o projeto cria uma nova branch para adicionar números na segunda linha desse arquivo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pessoa cria um novo branch, esse branch terá o A maiúsculo e o B minúsculo (azão bezinho)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faz um commit adicionando o número 1 na segunda linha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0d4d454c8_2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0d4d454c8_2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pessoa trabalhando na branch master percebe que cometeu um erro e troca o B de minúsculo para maiúsculo e faz um commit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Nesse momento, a pessoa na branch adicionar-números não possui conhecimento da atualização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cee2026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cee2026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Bem, se existe essa coisa chamada “Git”, ela deve existir para resolver algum problema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Bom, há algum tempo atrás a forma padrão de se trabalhar em equipe, seja para desenvolvedores ou até para trabalhos escolares era: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70d4d454c8_2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70d4d454c8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pessoa na branch adicionar números faz um commit adicionando o número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pessoa na branch master faz um commit adicionando a letra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Perceba que os arquivos foram criados a partir da mesma base, mas mudam com o tempo sem um interferir no outro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0d4d454c8_2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70d4d454c8_2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algum momento a pessoa na branch adicionar números faz uma operação chamada “merge” com a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git irá olhar os arquivos mais atualizados em ambas as branches e quem alterou cada linha e criará um arquivo que é uma mescla dos arquivos em ambas as branches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usuário que faz commits na master alterou somente a primeira linha do arquivo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usuário que fez commits em  “adicionar números” editou somente a segunda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 o processo será criar um arquivo unindo a primeira linha do arquivo mais atual da master (ABC)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a segunda linha do </a:t>
            </a:r>
            <a:r>
              <a:rPr lang="pt-BR"/>
              <a:t>arquivo</a:t>
            </a:r>
            <a:r>
              <a:rPr lang="pt-BR"/>
              <a:t> em “adicionar números”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fazer um commit deste novo arquivo na branch master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70d4d454c8_2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70d4d454c8_2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próximo commit na master será a partir deste novo commit onde foi feito o merge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7ee979b48a_1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7ee979b48a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se você alterar algo no seu arquivo e outra pessoa alterar a mesma linha no arquivo dela?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0d4d454c8_2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70d4d454c8_2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Partindo do mesmo exemplo, 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ao criar o branch “adicionar números”, a pessoa faz um commit adicionando o número 1 na segunda linha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edita a primeira linha para que ela contenha além do azão bezinho, um c-zão d-zinho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ef2a2743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ef2a2743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pessoa no branch principal percebe o erro e faz commits atualizando o B de minúsculo para maiúsculo e adicionando as demais letras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70d4d454c8_2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70d4d454c8_2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Ao fazer o merge, cada branch tem uma “opinião“ sobre qual deve ser o conteúdo da primeira linha, isso é um conflito de merge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70d4d454c8_2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70d4d454c8_2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git não irá terminar o merge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 irá combiar os arquivos apontando onde estão os conflitos e irá pedir que você os resolva e faça um novo commit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 indicará isso através de uma notação semelhante a da imagem (neste contexto HEAD significa master)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 ao fazer o merge será preciso decidir qual das versões da primeira linha é a válida, nesse caso,  escolheu-se a da master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7ee979b48a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7ee979b48a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Algumas IDEs (esta é o visual studio code) mostram de forma gráfica os conflitos e possuem botões para indicar qual das branches está certa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7ee979b48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7ee979b48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feito um commit com a versão combinada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0cee2026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0cee2026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Trocar e-mais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Seja um para você mesmo, para salvar algum arquivo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Seja para um grupo para </a:t>
            </a:r>
            <a:r>
              <a:rPr lang="pt-BR"/>
              <a:t>compartilhar</a:t>
            </a:r>
            <a:r>
              <a:rPr lang="pt-BR"/>
              <a:t> o seu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Nesse momento, muita coisa era manual - em um trabalho escolar por exemplo - você dependia de uma boa alma ler os e-mails certos e juntar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partes da forma certa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um arquivo do word isso não é tão complicado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um software é bastante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ee979b48a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ee979b48a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ee979b48a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ee979b48a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7ef2a2743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7ef2a2743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7ee979b48a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7ee979b48a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7ee979b48a_1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7ee979b48a_1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ee979b48a_1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ee979b48a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7ee979b48a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7ee979b48a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7ee979b48a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7ee979b48a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ee979b48a_1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7ee979b48a_1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7ef2a2743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7ef2a2743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ee979b48a_1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ee979b48a_1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 tempo depois os pen-drives começaram a ficar populares,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acabava sendo mais fácil trocar um pen-drive com alguém que está próximo de você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também era muito comum perder o pen-drive e entrar em pânico procurando por ele em todos os lugares possíveis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ainda existia o problema de: só uma pessoa pode editar os arquivos de cada vez, caso contrário voltamos a depender de alguém para juntar alterações de diferentes pessoas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terceiro problema é, diferente do e-mail, o pen-drive guarda apenas uma versão do projeto por arquivo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algum tempo de trabalho a bagunça nos desktops passava para os pen-drives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ef2a2743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ef2a2743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7ef2a2743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7ef2a2743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710c735e3d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710c735e3d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710c735e3d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710c735e3d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7ee979b48a_1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7ee979b48a_1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ee979b48a_1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ee979b48a_1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7ee979b48a_1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7ee979b48a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7ee979b48a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7ee979b48a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7ee979b48a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7ee979b48a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ee979b48a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ee979b48a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ee979b48a_1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ee979b48a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ainda, se você alterasse o arquivo errado, a chance de depois de uma reorganização suas mudanças serem esquecidas é enorme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as coisas tenham mudado nos últimos anos, mas nem tanto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7ee979b48a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7ee979b48a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7ee979b48a_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7ee979b48a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7ee979b48a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7ee979b48a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ee979b48a_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ee979b48a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Hoje se usa muito a nuvem, que de uma certa perspectiva junta os problemas dos pendrives com os dos e-mails - no caso do google drive, você tem um histórico de alterações nos arquivos, você pode ter menos cópias, mas o acesso às </a:t>
            </a:r>
            <a:r>
              <a:rPr lang="pt-BR"/>
              <a:t>versões</a:t>
            </a:r>
            <a:r>
              <a:rPr lang="pt-BR"/>
              <a:t> antigas não é algo muito cômodo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 ainda uma outra ferramenta bastante utilizada para fazer trabalhos em equipe que apesar dos benefícios tem a capacidade de juntar todos os malefícios que eu citei mas com uma chance de desorganização ainda maior e uma chance real de ter os seus arquivos simplesmente apagados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">
  <p:cSld name="TITLE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2"/>
          <p:cNvPicPr preferRelativeResize="0"/>
          <p:nvPr/>
        </p:nvPicPr>
        <p:blipFill rotWithShape="1">
          <a:blip r:embed="rId2">
            <a:alphaModFix/>
          </a:blip>
          <a:srcRect b="2513" l="0" r="0" t="12582"/>
          <a:stretch/>
        </p:blipFill>
        <p:spPr>
          <a:xfrm>
            <a:off x="-79100" y="-233900"/>
            <a:ext cx="9288844" cy="541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2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79100" y="-233900"/>
            <a:ext cx="9302625" cy="54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 txBox="1"/>
          <p:nvPr>
            <p:ph type="ctrTitle"/>
          </p:nvPr>
        </p:nvSpPr>
        <p:spPr>
          <a:xfrm>
            <a:off x="315575" y="1136475"/>
            <a:ext cx="8520600" cy="19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315575" y="3127825"/>
            <a:ext cx="8520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5E7C"/>
              </a:buClr>
              <a:buSzPts val="2800"/>
              <a:buNone/>
              <a:defRPr sz="2800">
                <a:solidFill>
                  <a:srgbClr val="C85E7C"/>
                </a:solidFill>
                <a:highlight>
                  <a:srgbClr val="32293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9pPr>
          </a:lstStyle>
          <a:p/>
        </p:txBody>
      </p:sp>
      <p:pic>
        <p:nvPicPr>
          <p:cNvPr id="52" name="Google Shape;5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25" y="98299"/>
            <a:ext cx="860551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825" y="99475"/>
            <a:ext cx="747312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/>
          <p:nvPr/>
        </p:nvSpPr>
        <p:spPr>
          <a:xfrm>
            <a:off x="667450" y="4044600"/>
            <a:ext cx="2989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DD464C"/>
                </a:solidFill>
                <a:highlight>
                  <a:srgbClr val="322931"/>
                </a:highlight>
                <a:latin typeface="Fira Sans"/>
                <a:ea typeface="Fira Sans"/>
                <a:cs typeface="Fira Sans"/>
                <a:sym typeface="Fira Sans"/>
              </a:rPr>
              <a:t>André Estevam</a:t>
            </a:r>
            <a:endParaRPr b="1" sz="2200">
              <a:solidFill>
                <a:srgbClr val="DD464C"/>
              </a:solidFill>
              <a:highlight>
                <a:srgbClr val="32293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DD464C"/>
                </a:solidFill>
                <a:highlight>
                  <a:srgbClr val="322931"/>
                </a:highlight>
                <a:latin typeface="Fira Sans"/>
                <a:ea typeface="Fira Sans"/>
                <a:cs typeface="Fira Sans"/>
                <a:sym typeface="Fira Sans"/>
              </a:rPr>
              <a:t>a166348@dac.unicamp.br</a:t>
            </a:r>
            <a:endParaRPr i="1" sz="1800">
              <a:solidFill>
                <a:srgbClr val="DD464C"/>
              </a:solidFill>
              <a:highlight>
                <a:srgbClr val="322931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5" name="Google Shape;55;p12"/>
          <p:cNvCxnSpPr/>
          <p:nvPr/>
        </p:nvCxnSpPr>
        <p:spPr>
          <a:xfrm>
            <a:off x="645625" y="4099150"/>
            <a:ext cx="0" cy="763800"/>
          </a:xfrm>
          <a:prstGeom prst="straightConnector1">
            <a:avLst/>
          </a:prstGeom>
          <a:noFill/>
          <a:ln cap="flat" cmpd="sng" w="38100">
            <a:solidFill>
              <a:srgbClr val="DD464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533400" y="989325"/>
            <a:ext cx="4038600" cy="32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8B19"/>
              </a:buClr>
              <a:buSzPts val="4000"/>
              <a:buNone/>
              <a:defRPr>
                <a:solidFill>
                  <a:srgbClr val="FD8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33400" y="4211654"/>
            <a:ext cx="4038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85E7C"/>
              </a:buClr>
              <a:buSzPts val="1800"/>
              <a:buNone/>
              <a:defRPr>
                <a:solidFill>
                  <a:srgbClr val="C85E7C"/>
                </a:solidFill>
                <a:highlight>
                  <a:srgbClr val="32293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48459" y="1521000"/>
            <a:ext cx="59424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457200" y="457200"/>
            <a:ext cx="819900" cy="819900"/>
          </a:xfrm>
          <a:prstGeom prst="rect">
            <a:avLst/>
          </a:prstGeom>
          <a:solidFill>
            <a:srgbClr val="FD8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457200" y="311700"/>
            <a:ext cx="819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rgbClr val="FDCC59"/>
                </a:solidFill>
              </a:rPr>
              <a:t>“</a:t>
            </a:r>
            <a:endParaRPr b="1" sz="9600">
              <a:solidFill>
                <a:srgbClr val="FDCC5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434575"/>
            <a:ext cx="64884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b="1"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34575"/>
            <a:ext cx="64884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457200" y="2571775"/>
            <a:ext cx="31212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3766505" y="2571775"/>
            <a:ext cx="31212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57200" y="434575"/>
            <a:ext cx="64884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57200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3223964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34" name="Google Shape;34;p7"/>
          <p:cNvSpPr txBox="1"/>
          <p:nvPr>
            <p:ph idx="3" type="body"/>
          </p:nvPr>
        </p:nvSpPr>
        <p:spPr>
          <a:xfrm>
            <a:off x="5990727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57200" y="434575"/>
            <a:ext cx="64884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title">
  <p:cSld name="TITLE_ONL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04800" y="3492738"/>
            <a:ext cx="4114800" cy="14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322931"/>
            </a:gs>
            <a:gs pos="100000">
              <a:srgbClr val="12121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4225" y="4275"/>
            <a:ext cx="6859500" cy="5143500"/>
          </a:xfrm>
          <a:prstGeom prst="rect">
            <a:avLst/>
          </a:prstGeom>
          <a:gradFill>
            <a:gsLst>
              <a:gs pos="0">
                <a:srgbClr val="000208">
                  <a:alpha val="0"/>
                </a:srgbClr>
              </a:gs>
              <a:gs pos="100000">
                <a:srgbClr val="000208">
                  <a:alpha val="59607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434575"/>
            <a:ext cx="64884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90BF"/>
              </a:buClr>
              <a:buSzPts val="4000"/>
              <a:buFont typeface="Fira Sans"/>
              <a:buNone/>
              <a:defRPr sz="4000">
                <a:solidFill>
                  <a:srgbClr val="1290BF"/>
                </a:solidFill>
                <a:highlight>
                  <a:srgbClr val="322931"/>
                </a:highlight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▫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1pPr>
            <a:lvl2pPr lvl="1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2pPr>
            <a:lvl3pPr lvl="2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3pPr>
            <a:lvl4pPr lvl="3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4pPr>
            <a:lvl5pPr lvl="4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5pPr>
            <a:lvl6pPr lvl="5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6pPr>
            <a:lvl7pPr lvl="6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7pPr>
            <a:lvl8pPr lvl="7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8pPr>
            <a:lvl9pPr lvl="8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-scm.com/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hyperlink" Target="https://www.pcworld.idg.com.au/article/129776/after_controversy_torvalds_begins_work_git_/" TargetMode="External"/><Relationship Id="rId5" Type="http://schemas.openxmlformats.org/officeDocument/2006/relationships/hyperlink" Target="https://git-scm.com/book/en/v2" TargetMode="External"/><Relationship Id="rId6" Type="http://schemas.openxmlformats.org/officeDocument/2006/relationships/hyperlink" Target="https://www.vivaolinux.com.br/linux/" TargetMode="External"/><Relationship Id="rId7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about/" TargetMode="External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chive.org/details/bstj57-6-1899/mode/2up" TargetMode="External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hyperlink" Target="https://www.geeksforgeeks.org/what-is-a-git-repository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hyperlink" Target="https://www.gitignore.io" TargetMode="External"/><Relationship Id="rId5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hyperlink" Target="https://stackedit.io/" TargetMode="External"/><Relationship Id="rId5" Type="http://schemas.openxmlformats.org/officeDocument/2006/relationships/hyperlink" Target="https://typora.io/" TargetMode="External"/><Relationship Id="rId6" Type="http://schemas.openxmlformats.org/officeDocument/2006/relationships/image" Target="../media/image63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hyperlink" Target="https://github.com/ALREstevam/Jogo-da-velha-JavaScript/tree/gh-page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10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58.png"/><Relationship Id="rId8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11" Type="http://schemas.openxmlformats.org/officeDocument/2006/relationships/image" Target="../media/image15.png"/><Relationship Id="rId10" Type="http://schemas.openxmlformats.org/officeDocument/2006/relationships/image" Target="../media/image36.png"/><Relationship Id="rId12" Type="http://schemas.openxmlformats.org/officeDocument/2006/relationships/image" Target="../media/image13.png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58.png"/><Relationship Id="rId8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10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58.png"/><Relationship Id="rId8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10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58.png"/><Relationship Id="rId8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hyperlink" Target="https://dangitgit.com/" TargetMode="External"/><Relationship Id="rId5" Type="http://schemas.openxmlformats.org/officeDocument/2006/relationships/hyperlink" Target="https://medium.com/@afeinman/knowing-git-ab8f60550e2b" TargetMode="External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10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58.png"/><Relationship Id="rId8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10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58.png"/><Relationship Id="rId8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10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58.png"/><Relationship Id="rId8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10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58.png"/><Relationship Id="rId8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6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6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9.png"/><Relationship Id="rId5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s3.amazonaws.com/academia.edu.documents/34329532/Scrum_UmaMetodologia_Agil_paraGestao_e_Planejamento_de_Projetos_de_Software.pdf?response-content-disposition=inline%3B%20filename%3DScrum_Uma_Metodologia_Agil_paraGestao_e.pdf&amp;X-Amz-Algorithm=AWS4-HMAC-SHA256&amp;X-Amz-Credential=AKIAIWOWYYGZ2Y53UL3A%2F20200306%2Fus-east-1%2Fs3%2Faws4_request&amp;X-Amz-Date=20200306T010146Z&amp;X-Amz-Expires=3600&amp;X-Amz-SignedHeaders=host&amp;X-Amz-Signature=d4ccebab75d1d461ba2da13ba40469d822b2e9e68302f977c401034421d13be4" TargetMode="External"/><Relationship Id="rId4" Type="http://schemas.openxmlformats.org/officeDocument/2006/relationships/hyperlink" Target="http://www.gestao.mt.gov.br/images/files/Advogado_teste22112012154044.pdf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hyperlink" Target="https://hipsters.tech/guia-do-iniciante-em-github-hipsters-184/" TargetMode="External"/><Relationship Id="rId6" Type="http://schemas.openxmlformats.org/officeDocument/2006/relationships/hyperlink" Target="https://hipsters.tech/git-e-github-hipsters-109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9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15575" y="1136475"/>
            <a:ext cx="8520600" cy="19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e GitHub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15575" y="3127825"/>
            <a:ext cx="8520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conceitual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50" y="89999"/>
            <a:ext cx="5545554" cy="44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626" y="216500"/>
            <a:ext cx="4217925" cy="305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151" y="1372175"/>
            <a:ext cx="3695351" cy="3630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6">
            <a:alphaModFix/>
          </a:blip>
          <a:srcRect b="6389" l="0" r="38706" t="1934"/>
          <a:stretch/>
        </p:blipFill>
        <p:spPr>
          <a:xfrm>
            <a:off x="597575" y="76200"/>
            <a:ext cx="3821649" cy="49867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5" name="Google Shape;13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3825" y="-88900"/>
            <a:ext cx="2929474" cy="54696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50" y="89999"/>
            <a:ext cx="5545554" cy="44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626" y="216500"/>
            <a:ext cx="4217925" cy="305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151" y="1372175"/>
            <a:ext cx="3695351" cy="3630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6">
            <a:alphaModFix/>
          </a:blip>
          <a:srcRect b="6389" l="0" r="38706" t="1934"/>
          <a:stretch/>
        </p:blipFill>
        <p:spPr>
          <a:xfrm>
            <a:off x="597575" y="76200"/>
            <a:ext cx="3821649" cy="49867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3825" y="-88900"/>
            <a:ext cx="2929474" cy="54696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6" name="Google Shape;146;p23"/>
          <p:cNvSpPr/>
          <p:nvPr/>
        </p:nvSpPr>
        <p:spPr>
          <a:xfrm>
            <a:off x="-147300" y="4050"/>
            <a:ext cx="9474900" cy="5143500"/>
          </a:xfrm>
          <a:prstGeom prst="rect">
            <a:avLst/>
          </a:prstGeom>
          <a:solidFill>
            <a:srgbClr val="17020D">
              <a:alpha val="902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5039775" y="2081125"/>
            <a:ext cx="33327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“Faço uma cópia antes de deletar alguma coisa”</a:t>
            </a:r>
            <a:endParaRPr i="1" sz="1800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1130975" y="1447588"/>
            <a:ext cx="33327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“É difícil saber qual a versão mais recente do projeto”</a:t>
            </a:r>
            <a:endParaRPr i="1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1169150" y="2272075"/>
            <a:ext cx="33327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“Não sei quem fez o que, muito menos o que está feito e o que não está”</a:t>
            </a:r>
            <a:endParaRPr i="1" sz="1800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1215425" y="3390650"/>
            <a:ext cx="33327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“Acabaram as vezes que eu posso aplicar um ctrl + z”</a:t>
            </a:r>
            <a:endParaRPr i="1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4894750" y="578575"/>
            <a:ext cx="30000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“Eu prefiro o Word, ela o Google Drive, alguém vai ter que ficar copiando o trabalho de uma plataforma para a outra”</a:t>
            </a:r>
            <a:endParaRPr sz="1300"/>
          </a:p>
        </p:txBody>
      </p:sp>
      <p:sp>
        <p:nvSpPr>
          <p:cNvPr id="152" name="Google Shape;152;p23"/>
          <p:cNvSpPr txBox="1"/>
          <p:nvPr/>
        </p:nvSpPr>
        <p:spPr>
          <a:xfrm>
            <a:off x="1245950" y="477400"/>
            <a:ext cx="30000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“Não tem como duas pessoas editarem o projeto ao mesmo tempo”</a:t>
            </a:r>
            <a:endParaRPr sz="1300"/>
          </a:p>
        </p:txBody>
      </p:sp>
      <p:sp>
        <p:nvSpPr>
          <p:cNvPr id="153" name="Google Shape;153;p23"/>
          <p:cNvSpPr txBox="1"/>
          <p:nvPr/>
        </p:nvSpPr>
        <p:spPr>
          <a:xfrm>
            <a:off x="5140125" y="3271500"/>
            <a:ext cx="30000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“A internet caiu, hora do café então… só consigo trabalhar quando ela estiver de volta”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2843175" y="4241700"/>
            <a:ext cx="33327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...</a:t>
            </a:r>
            <a:endParaRPr i="1" sz="3000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-353016"/>
            <a:ext cx="9157551" cy="595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6775" y="-643550"/>
            <a:ext cx="9157550" cy="651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type="ctrTitle"/>
          </p:nvPr>
        </p:nvSpPr>
        <p:spPr>
          <a:xfrm>
            <a:off x="609600" y="3439625"/>
            <a:ext cx="444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o Git e GitHub ajudam a resolver estes problemas?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457200" y="248775"/>
            <a:ext cx="7786800" cy="9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highlight>
                  <a:srgbClr val="00CC00"/>
                </a:highlight>
              </a:rPr>
              <a:t>✔️</a:t>
            </a:r>
            <a:r>
              <a:rPr lang="pt-BR" sz="1400"/>
              <a:t> </a:t>
            </a:r>
            <a:r>
              <a:rPr lang="pt-BR" sz="1400">
                <a:solidFill>
                  <a:srgbClr val="FF5050"/>
                </a:solidFill>
              </a:rPr>
              <a:t>Organização de arquivos e versões como um todo: </a:t>
            </a:r>
            <a:r>
              <a:rPr b="0" lang="pt-BR" sz="1400"/>
              <a:t> todas as versões estão no mesmo diretório, mas só uma é mostrada por vez.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highlight>
                  <a:srgbClr val="00CC00"/>
                </a:highlight>
              </a:rPr>
              <a:t>✔️</a:t>
            </a:r>
            <a:r>
              <a:rPr lang="pt-BR" sz="1400"/>
              <a:t> </a:t>
            </a:r>
            <a:r>
              <a:rPr lang="pt-BR" sz="1400">
                <a:solidFill>
                  <a:srgbClr val="FF5050"/>
                </a:solidFill>
              </a:rPr>
              <a:t>Histórico e rastreabilidade de alterações</a:t>
            </a:r>
            <a:r>
              <a:rPr b="0" lang="pt-BR" sz="1400">
                <a:solidFill>
                  <a:srgbClr val="FF5050"/>
                </a:solidFill>
              </a:rPr>
              <a:t>:</a:t>
            </a:r>
            <a:r>
              <a:rPr b="0" lang="pt-BR" sz="1400"/>
              <a:t> git blame.</a:t>
            </a:r>
            <a:endParaRPr b="0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highlight>
                  <a:srgbClr val="00CC00"/>
                </a:highlight>
              </a:rPr>
              <a:t>✔️</a:t>
            </a:r>
            <a:r>
              <a:rPr lang="pt-BR" sz="1400"/>
              <a:t> </a:t>
            </a:r>
            <a:r>
              <a:rPr lang="pt-BR" sz="1400">
                <a:solidFill>
                  <a:srgbClr val="FF5050"/>
                </a:solidFill>
              </a:rPr>
              <a:t>Gerenciamento de versão:</a:t>
            </a:r>
            <a:r>
              <a:rPr lang="pt-BR" sz="1400"/>
              <a:t> </a:t>
            </a:r>
            <a:r>
              <a:rPr b="0" lang="pt-BR" sz="1400"/>
              <a:t>commits e tags - disponível inclusive de forma gráfica.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highlight>
                  <a:srgbClr val="00CC00"/>
                </a:highlight>
              </a:rPr>
              <a:t>✔️</a:t>
            </a:r>
            <a:r>
              <a:rPr lang="pt-BR" sz="1400"/>
              <a:t> </a:t>
            </a:r>
            <a:r>
              <a:rPr lang="pt-BR" sz="1400">
                <a:solidFill>
                  <a:srgbClr val="FF5050"/>
                </a:solidFill>
              </a:rPr>
              <a:t>Gerenciamento de conflito:</a:t>
            </a:r>
            <a:r>
              <a:rPr b="0" lang="pt-BR" sz="1400"/>
              <a:t> git merge - um pouco complexo, mas nenhum trabalho será sobrescrito.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highlight>
                  <a:srgbClr val="00CC00"/>
                </a:highlight>
              </a:rPr>
              <a:t>✔️</a:t>
            </a:r>
            <a:r>
              <a:rPr lang="pt-BR" sz="1400"/>
              <a:t> </a:t>
            </a:r>
            <a:r>
              <a:rPr lang="pt-BR" sz="1400">
                <a:solidFill>
                  <a:srgbClr val="FF5050"/>
                </a:solidFill>
              </a:rPr>
              <a:t>Alterações não destrutivas, versões paralelas e experimentação</a:t>
            </a:r>
            <a:r>
              <a:rPr b="0" lang="pt-BR" sz="1400">
                <a:solidFill>
                  <a:srgbClr val="FF5050"/>
                </a:solidFill>
              </a:rPr>
              <a:t>:</a:t>
            </a:r>
            <a:r>
              <a:rPr b="0" lang="pt-BR" sz="1400"/>
              <a:t> branches.</a:t>
            </a:r>
            <a:br>
              <a:rPr b="0" lang="pt-BR" sz="1400"/>
            </a:br>
            <a:endParaRPr b="0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highlight>
                  <a:srgbClr val="00CC00"/>
                </a:highlight>
              </a:rPr>
              <a:t>✔️</a:t>
            </a:r>
            <a:r>
              <a:rPr lang="pt-BR" sz="1400"/>
              <a:t> </a:t>
            </a:r>
            <a:r>
              <a:rPr lang="pt-BR" sz="1400">
                <a:solidFill>
                  <a:srgbClr val="FF5050"/>
                </a:solidFill>
              </a:rPr>
              <a:t>Alterações atômicas e bem descritas:</a:t>
            </a:r>
            <a:r>
              <a:rPr lang="pt-BR" sz="1400"/>
              <a:t> </a:t>
            </a:r>
            <a:r>
              <a:rPr b="0" lang="pt-BR" sz="1400"/>
              <a:t>commit.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highlight>
                  <a:srgbClr val="00CC00"/>
                </a:highlight>
              </a:rPr>
              <a:t>✔️</a:t>
            </a:r>
            <a:r>
              <a:rPr lang="pt-BR" sz="1400"/>
              <a:t> </a:t>
            </a:r>
            <a:r>
              <a:rPr lang="pt-BR" sz="1400">
                <a:solidFill>
                  <a:srgbClr val="FF5050"/>
                </a:solidFill>
              </a:rPr>
              <a:t>Ambiente de trabalho individual:</a:t>
            </a:r>
            <a:r>
              <a:rPr lang="pt-BR" sz="1400"/>
              <a:t> </a:t>
            </a:r>
            <a:r>
              <a:rPr b="0" lang="pt-BR" sz="1400"/>
              <a:t>não existe dependência com plataformas ou ferramentas específicas - seu projeto é um conjunto de arquivos no seu sistema operacional.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highlight>
                  <a:srgbClr val="00CC00"/>
                </a:highlight>
              </a:rPr>
              <a:t>✔️</a:t>
            </a:r>
            <a:r>
              <a:rPr lang="pt-BR" sz="1400"/>
              <a:t> </a:t>
            </a:r>
            <a:r>
              <a:rPr lang="pt-BR" sz="1400">
                <a:solidFill>
                  <a:srgbClr val="FF5050"/>
                </a:solidFill>
              </a:rPr>
              <a:t>Alterações simultâneas em ambientes individuais: </a:t>
            </a:r>
            <a:r>
              <a:rPr b="0" lang="pt-BR" sz="1400"/>
              <a:t>suas alterações são estão na sua máquina e serão compartilhadas quando você querer.</a:t>
            </a:r>
            <a:endParaRPr b="0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highlight>
                  <a:srgbClr val="00CC00"/>
                </a:highlight>
              </a:rPr>
              <a:t>✔️</a:t>
            </a:r>
            <a:r>
              <a:rPr lang="pt-BR" sz="1400"/>
              <a:t> </a:t>
            </a:r>
            <a:r>
              <a:rPr lang="pt-BR" sz="1400">
                <a:solidFill>
                  <a:srgbClr val="FF5050"/>
                </a:solidFill>
              </a:rPr>
              <a:t>Trabalho offline:</a:t>
            </a:r>
            <a:r>
              <a:rPr lang="pt-BR" sz="1400"/>
              <a:t> </a:t>
            </a:r>
            <a:r>
              <a:rPr b="0" lang="pt-BR" sz="1400"/>
              <a:t>não é preciso se conectar a um serviço para fazer alterações locais.</a:t>
            </a:r>
            <a:endParaRPr b="0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434575"/>
            <a:ext cx="6488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Git?</a:t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571675" y="4588275"/>
            <a:ext cx="58665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Extaído de: </a:t>
            </a:r>
            <a:r>
              <a:rPr lang="pt-BR" sz="12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https://git-scm.com/</a:t>
            </a:r>
            <a:endParaRPr sz="12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571689" y="1504112"/>
            <a:ext cx="8252532" cy="2811938"/>
            <a:chOff x="571675" y="1504075"/>
            <a:chExt cx="7385477" cy="2516501"/>
          </a:xfrm>
        </p:grpSpPr>
        <p:pic>
          <p:nvPicPr>
            <p:cNvPr id="176" name="Google Shape;176;p26"/>
            <p:cNvPicPr preferRelativeResize="0"/>
            <p:nvPr/>
          </p:nvPicPr>
          <p:blipFill rotWithShape="1">
            <a:blip r:embed="rId4">
              <a:alphaModFix/>
            </a:blip>
            <a:srcRect b="15139" l="0" r="12372" t="0"/>
            <a:stretch/>
          </p:blipFill>
          <p:spPr>
            <a:xfrm>
              <a:off x="571675" y="1504075"/>
              <a:ext cx="7385477" cy="2516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2864575" y="2217825"/>
              <a:ext cx="2098200" cy="1935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495800" y="2487525"/>
              <a:ext cx="723600" cy="1935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1254600" y="2624450"/>
              <a:ext cx="723600" cy="1935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1569975" y="3041675"/>
              <a:ext cx="775200" cy="1935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2914050" y="3041675"/>
              <a:ext cx="2731200" cy="1935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250" y="-319900"/>
            <a:ext cx="3246750" cy="38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434575"/>
            <a:ext cx="64884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Origens do Git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457200" y="1116900"/>
            <a:ext cx="55821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pt-BR" sz="1600">
                <a:solidFill>
                  <a:srgbClr val="FF5050"/>
                </a:solidFill>
              </a:rPr>
              <a:t>Linu</a:t>
            </a:r>
            <a:r>
              <a:rPr b="0" lang="pt-BR" sz="1600"/>
              <a:t>s Torvalds:</a:t>
            </a:r>
            <a:endParaRPr b="0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Criador e principal desenvolvedor do Kernel do </a:t>
            </a:r>
            <a:r>
              <a:rPr lang="pt-BR" sz="1600">
                <a:solidFill>
                  <a:srgbClr val="FF5050"/>
                </a:solidFill>
              </a:rPr>
              <a:t>Linu</a:t>
            </a:r>
            <a:r>
              <a:rPr lang="pt-BR" sz="1600"/>
              <a:t>x.</a:t>
            </a:r>
            <a:endParaRPr b="0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pt-BR" sz="1600"/>
              <a:t>Intrinsecamente</a:t>
            </a:r>
            <a:r>
              <a:rPr b="0" lang="pt-BR" sz="1600"/>
              <a:t> ligado com </a:t>
            </a:r>
            <a:r>
              <a:rPr i="1" lang="pt-BR" sz="1600">
                <a:solidFill>
                  <a:srgbClr val="FD8B19"/>
                </a:solidFill>
              </a:rPr>
              <a:t>open-source</a:t>
            </a:r>
            <a:endParaRPr b="0" sz="1600">
              <a:solidFill>
                <a:srgbClr val="FD8B1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pt-BR" sz="1600"/>
              <a:t>Como gerenciar mudanças no kernel feitas por dezenas de desenvolvedores?</a:t>
            </a:r>
            <a:endParaRPr b="0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pt-BR" sz="1600">
                <a:solidFill>
                  <a:srgbClr val="FD8B19"/>
                </a:solidFill>
              </a:rPr>
              <a:t>Patches</a:t>
            </a:r>
            <a:r>
              <a:rPr lang="pt-BR" sz="1600">
                <a:solidFill>
                  <a:srgbClr val="FD8B19"/>
                </a:solidFill>
              </a:rPr>
              <a:t> por e-mail</a:t>
            </a:r>
            <a:r>
              <a:rPr lang="pt-BR" sz="1600"/>
              <a:t> em arquivos compactados;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BitKeeper;</a:t>
            </a:r>
            <a:endParaRPr sz="16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sz="1400"/>
              <a:t>Proprietário, mas gratuito para os desenvolvedores do Linux;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sz="1400"/>
              <a:t>Desentendimento com a comunidade.</a:t>
            </a:r>
            <a:endParaRPr sz="14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Git (~2005).</a:t>
            </a:r>
            <a:endParaRPr b="0" sz="1600"/>
          </a:p>
        </p:txBody>
      </p:sp>
      <p:sp>
        <p:nvSpPr>
          <p:cNvPr id="190" name="Google Shape;190;p27"/>
          <p:cNvSpPr txBox="1"/>
          <p:nvPr>
            <p:ph idx="4294967295" type="body"/>
          </p:nvPr>
        </p:nvSpPr>
        <p:spPr>
          <a:xfrm>
            <a:off x="76200" y="4298225"/>
            <a:ext cx="61428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Notícia do PCWorld sobre o início</a:t>
            </a:r>
            <a:r>
              <a:rPr b="1" lang="pt-BR" sz="1000"/>
              <a:t> do git: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https://www.pcworld.idg.com.au/article/129776/after_controversy_torvalds_begins_work_git_/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Breve história do git - livro “Pro Git”, de S. Chacon e B. Straub, p. 13): </a:t>
            </a:r>
            <a:r>
              <a:rPr lang="pt-BR" sz="1000" u="sng">
                <a:solidFill>
                  <a:schemeClr val="hlink"/>
                </a:solidFill>
                <a:hlinkClick r:id="rId5"/>
              </a:rPr>
              <a:t>https://git-scm.com/book/en/v2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Mais sobre Linux / Kernels (fórum da comunidade brasileira):</a:t>
            </a:r>
            <a:r>
              <a:rPr lang="pt-BR" sz="1000"/>
              <a:t>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https://www.vivaolinux.com.br/linux/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191" name="Google Shape;191;p27"/>
          <p:cNvGrpSpPr/>
          <p:nvPr/>
        </p:nvGrpSpPr>
        <p:grpSpPr>
          <a:xfrm>
            <a:off x="6266100" y="3465200"/>
            <a:ext cx="2779800" cy="1252800"/>
            <a:chOff x="6113700" y="2550800"/>
            <a:chExt cx="2779800" cy="1252800"/>
          </a:xfrm>
        </p:grpSpPr>
        <p:sp>
          <p:nvSpPr>
            <p:cNvPr id="192" name="Google Shape;192;p27"/>
            <p:cNvSpPr/>
            <p:nvPr/>
          </p:nvSpPr>
          <p:spPr>
            <a:xfrm>
              <a:off x="6113700" y="2550800"/>
              <a:ext cx="2779800" cy="1252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3" name="Google Shape;193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89900" y="2644173"/>
              <a:ext cx="2602599" cy="1086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457200" y="434575"/>
            <a:ext cx="64884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Origens do GitHub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457200" y="1198375"/>
            <a:ext cx="4114800" cy="3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pt-BR"/>
              <a:t>Fundado em 2007;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pt-BR"/>
              <a:t>É um </a:t>
            </a:r>
            <a:r>
              <a:rPr b="0" lang="pt-BR">
                <a:solidFill>
                  <a:srgbClr val="FD8B19"/>
                </a:solidFill>
              </a:rPr>
              <a:t>host</a:t>
            </a:r>
            <a:r>
              <a:rPr b="0" lang="pt-BR"/>
              <a:t>, uma central</a:t>
            </a:r>
            <a:r>
              <a:rPr b="0" lang="pt-BR"/>
              <a:t> </a:t>
            </a:r>
            <a:r>
              <a:rPr b="0" lang="pt-BR"/>
              <a:t>de </a:t>
            </a:r>
            <a:r>
              <a:rPr b="0" lang="pt-BR">
                <a:solidFill>
                  <a:srgbClr val="FF5050"/>
                </a:solidFill>
              </a:rPr>
              <a:t>repositórios</a:t>
            </a:r>
            <a:r>
              <a:rPr b="0" lang="pt-BR"/>
              <a:t> Git;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pt-BR"/>
              <a:t>Disponibiliza as funcionalidades do </a:t>
            </a:r>
            <a:r>
              <a:rPr b="0" lang="pt-BR">
                <a:solidFill>
                  <a:srgbClr val="FF9900"/>
                </a:solidFill>
              </a:rPr>
              <a:t>Git </a:t>
            </a:r>
            <a:r>
              <a:rPr b="0" lang="pt-BR">
                <a:solidFill>
                  <a:srgbClr val="D5D3D5"/>
                </a:solidFill>
              </a:rPr>
              <a:t>mais</a:t>
            </a:r>
            <a:r>
              <a:rPr b="0" lang="pt-BR">
                <a:solidFill>
                  <a:srgbClr val="FF9900"/>
                </a:solidFill>
              </a:rPr>
              <a:t> funcionalidades próprias;</a:t>
            </a:r>
            <a:endParaRPr b="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pt-BR"/>
              <a:t>Recentemente adquirido pela </a:t>
            </a:r>
            <a:r>
              <a:rPr b="0" lang="pt-BR">
                <a:solidFill>
                  <a:srgbClr val="FF9900"/>
                </a:solidFill>
              </a:rPr>
              <a:t>Microsoft.</a:t>
            </a:r>
            <a:endParaRPr b="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01" name="Google Shape;201;p28"/>
          <p:cNvSpPr txBox="1"/>
          <p:nvPr/>
        </p:nvSpPr>
        <p:spPr>
          <a:xfrm>
            <a:off x="571675" y="4588275"/>
            <a:ext cx="58665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Mais informações em</a:t>
            </a: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r>
              <a:rPr lang="pt-BR" sz="12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https://github.com/about/</a:t>
            </a:r>
            <a:endParaRPr sz="12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500" y="434575"/>
            <a:ext cx="3251454" cy="3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457200" y="434575"/>
            <a:ext cx="6488400" cy="7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</a:t>
            </a:r>
            <a:r>
              <a:rPr i="1" lang="pt-BR"/>
              <a:t>vs</a:t>
            </a:r>
            <a:r>
              <a:rPr lang="pt-BR"/>
              <a:t> GitHub </a:t>
            </a:r>
            <a:r>
              <a:rPr i="1" lang="pt-BR"/>
              <a:t>vs</a:t>
            </a:r>
            <a:r>
              <a:rPr lang="pt-BR"/>
              <a:t> </a:t>
            </a:r>
            <a:r>
              <a:rPr i="1" lang="pt-BR"/>
              <a:t>GUIs</a:t>
            </a:r>
            <a:endParaRPr i="1"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457200" y="1219675"/>
            <a:ext cx="3639900" cy="3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pt-BR" sz="1600"/>
              <a:t>Possuem a filosofia do Unix/Linux</a:t>
            </a:r>
            <a:endParaRPr b="0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Usar o GitHub é: </a:t>
            </a:r>
            <a:r>
              <a:rPr lang="pt-BR" sz="1600">
                <a:solidFill>
                  <a:srgbClr val="FF9900"/>
                </a:solidFill>
              </a:rPr>
              <a:t>instalar o Git</a:t>
            </a:r>
            <a:r>
              <a:rPr lang="pt-BR" sz="1600"/>
              <a:t> na sua máquina e dizer que vai armazenar o </a:t>
            </a:r>
            <a:r>
              <a:rPr lang="pt-BR" sz="1600">
                <a:solidFill>
                  <a:srgbClr val="FD8B19"/>
                </a:solidFill>
              </a:rPr>
              <a:t>repositório no GitHub</a:t>
            </a:r>
            <a:endParaRPr sz="1600">
              <a:solidFill>
                <a:srgbClr val="FD8B19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O uso da linha de comando pode ser “maquiado” por uma gama de </a:t>
            </a:r>
            <a:r>
              <a:rPr i="1" lang="pt-BR" sz="1600">
                <a:solidFill>
                  <a:srgbClr val="FD8B19"/>
                </a:solidFill>
              </a:rPr>
              <a:t>GUIs</a:t>
            </a:r>
            <a:r>
              <a:rPr i="1" lang="pt-BR" sz="1600"/>
              <a:t> (Graphical User Interfaces)</a:t>
            </a:r>
            <a:endParaRPr i="1" sz="1600"/>
          </a:p>
        </p:txBody>
      </p:sp>
      <p:sp>
        <p:nvSpPr>
          <p:cNvPr id="210" name="Google Shape;210;p29"/>
          <p:cNvSpPr txBox="1"/>
          <p:nvPr>
            <p:ph idx="4294967295" type="body"/>
          </p:nvPr>
        </p:nvSpPr>
        <p:spPr>
          <a:xfrm>
            <a:off x="457200" y="4533320"/>
            <a:ext cx="8229600" cy="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Trecho do artigo publicado no Bell System Technical Journal (1978) - artigo completo:</a:t>
            </a:r>
            <a:r>
              <a:rPr lang="pt-BR" sz="1200"/>
              <a:t>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https://archive.org/details/bstj57-6-1899/mode/2up</a:t>
            </a:r>
            <a:endParaRPr sz="1200"/>
          </a:p>
        </p:txBody>
      </p:sp>
      <p:grpSp>
        <p:nvGrpSpPr>
          <p:cNvPr id="211" name="Google Shape;211;p29"/>
          <p:cNvGrpSpPr/>
          <p:nvPr/>
        </p:nvGrpSpPr>
        <p:grpSpPr>
          <a:xfrm>
            <a:off x="4412533" y="1280251"/>
            <a:ext cx="4627838" cy="1630040"/>
            <a:chOff x="4572000" y="1280300"/>
            <a:chExt cx="4468750" cy="1561790"/>
          </a:xfrm>
        </p:grpSpPr>
        <p:pic>
          <p:nvPicPr>
            <p:cNvPr id="212" name="Google Shape;21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280300"/>
              <a:ext cx="4468750" cy="1561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9"/>
            <p:cNvSpPr/>
            <p:nvPr/>
          </p:nvSpPr>
          <p:spPr>
            <a:xfrm>
              <a:off x="6317350" y="1581300"/>
              <a:ext cx="1248900" cy="1524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952175" y="1733700"/>
              <a:ext cx="2658600" cy="1524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4952175" y="2031425"/>
              <a:ext cx="3962400" cy="2163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4960600" y="2247725"/>
              <a:ext cx="1845600" cy="1524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9"/>
          <p:cNvSpPr txBox="1"/>
          <p:nvPr/>
        </p:nvSpPr>
        <p:spPr>
          <a:xfrm>
            <a:off x="4412525" y="2970875"/>
            <a:ext cx="46278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(i) Faça cada programa </a:t>
            </a:r>
            <a:r>
              <a:rPr i="1" lang="pt-BR" sz="1200">
                <a:solidFill>
                  <a:srgbClr val="8FC13E"/>
                </a:solidFill>
                <a:latin typeface="Fira Sans"/>
                <a:ea typeface="Fira Sans"/>
                <a:cs typeface="Fira Sans"/>
                <a:sym typeface="Fira Sans"/>
              </a:rPr>
              <a:t>fazer uma coisa bem</a:t>
            </a:r>
            <a:r>
              <a:rPr i="1" lang="pt-BR" sz="12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. Para fazer um novo trabalho, </a:t>
            </a:r>
            <a:r>
              <a:rPr i="1" lang="pt-BR" sz="1200">
                <a:solidFill>
                  <a:srgbClr val="8FC13E"/>
                </a:solidFill>
                <a:latin typeface="Fira Sans"/>
                <a:ea typeface="Fira Sans"/>
                <a:cs typeface="Fira Sans"/>
                <a:sym typeface="Fira Sans"/>
              </a:rPr>
              <a:t>construa algo novo ao invés de complicar programas antigos</a:t>
            </a:r>
            <a:r>
              <a:rPr i="1" lang="pt-BR" sz="12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 ao adicionar novas “funcionalidades”.</a:t>
            </a:r>
            <a:endParaRPr i="1" sz="1200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(ii) </a:t>
            </a:r>
            <a:r>
              <a:rPr i="1" lang="pt-BR" sz="1200">
                <a:solidFill>
                  <a:srgbClr val="8FC13E"/>
                </a:solidFill>
                <a:latin typeface="Fira Sans"/>
                <a:ea typeface="Fira Sans"/>
                <a:cs typeface="Fira Sans"/>
                <a:sym typeface="Fira Sans"/>
              </a:rPr>
              <a:t>Espere que a saída de todo programa se torne a entrada de outro programa ainda desconhecido. </a:t>
            </a:r>
            <a:r>
              <a:rPr i="1" lang="pt-BR" sz="12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[...] </a:t>
            </a:r>
            <a:r>
              <a:rPr i="1" lang="pt-BR" sz="1200">
                <a:solidFill>
                  <a:srgbClr val="8FC13E"/>
                </a:solidFill>
                <a:latin typeface="Fira Sans"/>
                <a:ea typeface="Fira Sans"/>
                <a:cs typeface="Fira Sans"/>
                <a:sym typeface="Fira Sans"/>
              </a:rPr>
              <a:t>Evite</a:t>
            </a:r>
            <a:r>
              <a:rPr i="1" lang="pt-BR" sz="12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 [...] </a:t>
            </a:r>
            <a:r>
              <a:rPr i="1" lang="pt-BR" sz="1200">
                <a:solidFill>
                  <a:srgbClr val="8FC13E"/>
                </a:solidFill>
                <a:latin typeface="Fira Sans"/>
                <a:ea typeface="Fira Sans"/>
                <a:cs typeface="Fira Sans"/>
                <a:sym typeface="Fira Sans"/>
              </a:rPr>
              <a:t>formatos de entrada binários</a:t>
            </a:r>
            <a:r>
              <a:rPr i="1" lang="pt-BR" sz="12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i="1" sz="1200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(McIlroy, M.D.; Pinson, E.N.; Tague, B.A., </a:t>
            </a:r>
            <a:r>
              <a:rPr i="1" lang="pt-BR" sz="12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1978, tradução nossa</a:t>
            </a:r>
            <a:r>
              <a:rPr i="1" lang="pt-BR" sz="12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i="1" sz="1200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4834298" y="2617550"/>
            <a:ext cx="1431000" cy="168900"/>
          </a:xfrm>
          <a:prstGeom prst="rect">
            <a:avLst/>
          </a:prstGeom>
          <a:solidFill>
            <a:srgbClr val="009900">
              <a:alpha val="4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6832325" y="2448650"/>
            <a:ext cx="497400" cy="168900"/>
          </a:xfrm>
          <a:prstGeom prst="rect">
            <a:avLst/>
          </a:prstGeom>
          <a:solidFill>
            <a:srgbClr val="009900">
              <a:alpha val="4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50" y="1643225"/>
            <a:ext cx="2424041" cy="230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30"/>
          <p:cNvGrpSpPr/>
          <p:nvPr/>
        </p:nvGrpSpPr>
        <p:grpSpPr>
          <a:xfrm>
            <a:off x="639550" y="1643225"/>
            <a:ext cx="2555598" cy="2300013"/>
            <a:chOff x="407883" y="195279"/>
            <a:chExt cx="3002700" cy="2702400"/>
          </a:xfrm>
        </p:grpSpPr>
        <p:sp>
          <p:nvSpPr>
            <p:cNvPr id="227" name="Google Shape;227;p30"/>
            <p:cNvSpPr/>
            <p:nvPr/>
          </p:nvSpPr>
          <p:spPr>
            <a:xfrm>
              <a:off x="407883" y="195279"/>
              <a:ext cx="3002700" cy="270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30"/>
            <p:cNvGrpSpPr/>
            <p:nvPr/>
          </p:nvGrpSpPr>
          <p:grpSpPr>
            <a:xfrm>
              <a:off x="430009" y="1157271"/>
              <a:ext cx="2958450" cy="832669"/>
              <a:chOff x="88850" y="967659"/>
              <a:chExt cx="4125000" cy="1161000"/>
            </a:xfrm>
          </p:grpSpPr>
          <p:sp>
            <p:nvSpPr>
              <p:cNvPr id="229" name="Google Shape;229;p30"/>
              <p:cNvSpPr/>
              <p:nvPr/>
            </p:nvSpPr>
            <p:spPr>
              <a:xfrm>
                <a:off x="88850" y="967659"/>
                <a:ext cx="4125000" cy="1161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30" name="Google Shape;230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5375" y="1099638"/>
                <a:ext cx="3863473" cy="855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1" name="Google Shape;231;p30"/>
          <p:cNvPicPr preferRelativeResize="0"/>
          <p:nvPr/>
        </p:nvPicPr>
        <p:blipFill rotWithShape="1">
          <a:blip r:embed="rId5">
            <a:alphaModFix/>
          </a:blip>
          <a:srcRect b="21959" l="22129" r="23552" t="21807"/>
          <a:stretch/>
        </p:blipFill>
        <p:spPr>
          <a:xfrm>
            <a:off x="6076400" y="1643225"/>
            <a:ext cx="2221655" cy="23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>
            <p:ph idx="4294967295" type="title"/>
          </p:nvPr>
        </p:nvSpPr>
        <p:spPr>
          <a:xfrm>
            <a:off x="457200" y="434575"/>
            <a:ext cx="6488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hosts Git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518325" y="2655775"/>
            <a:ext cx="2676900" cy="23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Host Git </a:t>
            </a:r>
            <a:r>
              <a:rPr lang="pt-BR" sz="1500">
                <a:solidFill>
                  <a:srgbClr val="FD8B19"/>
                </a:solidFill>
              </a:rPr>
              <a:t>focado</a:t>
            </a:r>
            <a:r>
              <a:rPr lang="pt-BR" sz="1500"/>
              <a:t> em empresas.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Permite que as empresas tenham um “GitHub” em sua própria infraestrutura.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É vendido em conjunto com softwares de gerenciamento de projetos ágeis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38" name="Google Shape;238;p31"/>
          <p:cNvSpPr txBox="1"/>
          <p:nvPr>
            <p:ph idx="2" type="body"/>
          </p:nvPr>
        </p:nvSpPr>
        <p:spPr>
          <a:xfrm>
            <a:off x="3437088" y="2681250"/>
            <a:ext cx="2424000" cy="23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Host Git para propósito geral / projetos </a:t>
            </a:r>
            <a:r>
              <a:rPr i="1" lang="pt-BR" sz="1500">
                <a:solidFill>
                  <a:srgbClr val="FD8B19"/>
                </a:solidFill>
              </a:rPr>
              <a:t>open-source</a:t>
            </a:r>
            <a:r>
              <a:rPr lang="pt-BR" sz="1500"/>
              <a:t> e empresas.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Possui ferramentas para empresas, mas o foco e a popularidade são menores.</a:t>
            </a:r>
            <a:endParaRPr sz="1500"/>
          </a:p>
        </p:txBody>
      </p:sp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50" y="271625"/>
            <a:ext cx="2424041" cy="230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31"/>
          <p:cNvGrpSpPr/>
          <p:nvPr/>
        </p:nvGrpSpPr>
        <p:grpSpPr>
          <a:xfrm>
            <a:off x="639550" y="271625"/>
            <a:ext cx="2555598" cy="2300013"/>
            <a:chOff x="407883" y="195279"/>
            <a:chExt cx="3002700" cy="2702400"/>
          </a:xfrm>
        </p:grpSpPr>
        <p:sp>
          <p:nvSpPr>
            <p:cNvPr id="242" name="Google Shape;242;p31"/>
            <p:cNvSpPr/>
            <p:nvPr/>
          </p:nvSpPr>
          <p:spPr>
            <a:xfrm>
              <a:off x="407883" y="195279"/>
              <a:ext cx="3002700" cy="270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" name="Google Shape;243;p31"/>
            <p:cNvGrpSpPr/>
            <p:nvPr/>
          </p:nvGrpSpPr>
          <p:grpSpPr>
            <a:xfrm>
              <a:off x="430009" y="1157271"/>
              <a:ext cx="2958450" cy="832669"/>
              <a:chOff x="88850" y="967659"/>
              <a:chExt cx="4125000" cy="1161000"/>
            </a:xfrm>
          </p:grpSpPr>
          <p:sp>
            <p:nvSpPr>
              <p:cNvPr id="244" name="Google Shape;244;p31"/>
              <p:cNvSpPr/>
              <p:nvPr/>
            </p:nvSpPr>
            <p:spPr>
              <a:xfrm>
                <a:off x="88850" y="967659"/>
                <a:ext cx="4125000" cy="1161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45" name="Google Shape;245;p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5375" y="1099638"/>
                <a:ext cx="3863473" cy="855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6" name="Google Shape;246;p31"/>
          <p:cNvPicPr preferRelativeResize="0"/>
          <p:nvPr/>
        </p:nvPicPr>
        <p:blipFill rotWithShape="1">
          <a:blip r:embed="rId5">
            <a:alphaModFix/>
          </a:blip>
          <a:srcRect b="21959" l="22129" r="23552" t="21807"/>
          <a:stretch/>
        </p:blipFill>
        <p:spPr>
          <a:xfrm>
            <a:off x="6076400" y="271625"/>
            <a:ext cx="2221655" cy="23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>
            <p:ph idx="2" type="body"/>
          </p:nvPr>
        </p:nvSpPr>
        <p:spPr>
          <a:xfrm>
            <a:off x="6109625" y="2715475"/>
            <a:ext cx="2221800" cy="21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Host Git </a:t>
            </a:r>
            <a:r>
              <a:rPr lang="pt-BR" sz="1500">
                <a:solidFill>
                  <a:srgbClr val="FD8B19"/>
                </a:solidFill>
              </a:rPr>
              <a:t>focado</a:t>
            </a:r>
            <a:r>
              <a:rPr lang="pt-BR" sz="1500"/>
              <a:t> em empresas.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Permite que as empresas tenham um “GitHub” em sua própria infraestrutura.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457200" y="434575"/>
            <a:ext cx="6488400" cy="10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Notas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7200" y="1429650"/>
            <a:ext cx="7404300" cy="3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pt-BR" sz="1500"/>
              <a:t>Não sou especialista em Git, assistam com dúvidas e apontem possíveis erros;</a:t>
            </a:r>
            <a:endParaRPr b="0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pt-BR" sz="1500"/>
              <a:t>O conteúdo foi desenvolvido com base em experiência pessoal, experimentação nas ferramentas e pesquisa na documentação do git;</a:t>
            </a:r>
            <a:endParaRPr b="0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pt-BR" sz="1500"/>
              <a:t>Como este é um assunto essencialmente técnico, existem inúmeras fontes que discorrem sobre o mesmo assunto. Preferi deixar nos slides links para as fontes que utilizei ao invés de uma seção de bibliografia pois considero não confiável toda fonte que não seja a documentação oficial, assim, </a:t>
            </a:r>
            <a:r>
              <a:rPr b="0" lang="pt-BR" sz="1500"/>
              <a:t>esses</a:t>
            </a:r>
            <a:r>
              <a:rPr b="0" lang="pt-BR" sz="1500"/>
              <a:t> links devem ser </a:t>
            </a:r>
            <a:r>
              <a:rPr b="0" lang="pt-BR" sz="1500"/>
              <a:t>interpretados</a:t>
            </a:r>
            <a:r>
              <a:rPr b="0" lang="pt-BR" sz="1500"/>
              <a:t> como um “saiba mais” pois testei nas devidas ferramentas as funcionalidades que comento.</a:t>
            </a:r>
            <a:endParaRPr b="0"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3" name="Google Shape;253;p32"/>
          <p:cNvSpPr txBox="1"/>
          <p:nvPr>
            <p:ph type="title"/>
          </p:nvPr>
        </p:nvSpPr>
        <p:spPr>
          <a:xfrm>
            <a:off x="457200" y="169850"/>
            <a:ext cx="6488400" cy="11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um repositório?</a:t>
            </a:r>
            <a:endParaRPr/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457200" y="1276850"/>
            <a:ext cx="4293900" cy="3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Repositório:</a:t>
            </a:r>
            <a:r>
              <a:rPr b="0" lang="pt-BR" sz="1500"/>
              <a:t> um lugar onde se </a:t>
            </a:r>
            <a:r>
              <a:rPr b="0" lang="pt-BR" sz="1500">
                <a:solidFill>
                  <a:srgbClr val="FDCC59"/>
                </a:solidFill>
              </a:rPr>
              <a:t>armazena</a:t>
            </a:r>
            <a:r>
              <a:rPr b="0" lang="pt-BR" sz="1500"/>
              <a:t> uma </a:t>
            </a:r>
            <a:r>
              <a:rPr b="0" lang="pt-BR" sz="1500">
                <a:solidFill>
                  <a:srgbClr val="FFC000"/>
                </a:solidFill>
              </a:rPr>
              <a:t>coleção</a:t>
            </a:r>
            <a:r>
              <a:rPr b="0" lang="pt-BR" sz="1500"/>
              <a:t> de coisas;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500">
                <a:solidFill>
                  <a:srgbClr val="FD8B19"/>
                </a:solidFill>
              </a:rPr>
            </a:br>
            <a:r>
              <a:rPr lang="pt-BR" sz="1500">
                <a:solidFill>
                  <a:srgbClr val="FD8B19"/>
                </a:solidFill>
              </a:rPr>
              <a:t>Repositório Git</a:t>
            </a:r>
            <a:r>
              <a:rPr lang="pt-BR" sz="1500"/>
              <a:t>:</a:t>
            </a:r>
            <a:r>
              <a:rPr b="0" lang="pt-BR" sz="1500"/>
              <a:t> uma coleção de diferentes versões de um projeto gerenciadas pelo Git;</a:t>
            </a:r>
            <a:endParaRPr b="0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GitHub</a:t>
            </a:r>
            <a:r>
              <a:rPr b="0" lang="pt-BR" sz="1500"/>
              <a:t>: uma </a:t>
            </a:r>
            <a:r>
              <a:rPr b="0" lang="pt-BR" sz="1500">
                <a:solidFill>
                  <a:srgbClr val="FD8B19"/>
                </a:solidFill>
              </a:rPr>
              <a:t>central </a:t>
            </a:r>
            <a:r>
              <a:rPr b="0" lang="pt-BR" sz="1500"/>
              <a:t>de repositórios Git.</a:t>
            </a:r>
            <a:endParaRPr b="0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0" lang="pt-BR" sz="1500"/>
              <a:t>O repositório central, chamado de </a:t>
            </a:r>
            <a:r>
              <a:rPr b="0" i="1" lang="pt-BR" sz="1500">
                <a:solidFill>
                  <a:srgbClr val="FF66CC"/>
                </a:solidFill>
              </a:rPr>
              <a:t>remote</a:t>
            </a:r>
            <a:r>
              <a:rPr b="0" lang="pt-BR" sz="1500"/>
              <a:t> fica nos servidores do </a:t>
            </a:r>
            <a:r>
              <a:rPr b="0" lang="pt-BR" sz="1500">
                <a:solidFill>
                  <a:srgbClr val="FD8B19"/>
                </a:solidFill>
              </a:rPr>
              <a:t>GitHub</a:t>
            </a:r>
            <a:r>
              <a:rPr b="0" lang="pt-BR" sz="1500"/>
              <a:t>;</a:t>
            </a:r>
            <a:endParaRPr b="0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0" lang="pt-BR" sz="1500"/>
              <a:t>Os desenvolvedores constantemente copiam o </a:t>
            </a:r>
            <a:r>
              <a:rPr b="0" i="1" lang="pt-BR" sz="1500">
                <a:solidFill>
                  <a:srgbClr val="FF66CC"/>
                </a:solidFill>
              </a:rPr>
              <a:t>remote</a:t>
            </a:r>
            <a:r>
              <a:rPr b="0" lang="pt-BR" sz="1500"/>
              <a:t> para seus computadores, a cópia local chama-se </a:t>
            </a:r>
            <a:r>
              <a:rPr b="0" i="1" lang="pt-BR" sz="1500">
                <a:solidFill>
                  <a:srgbClr val="00B0F0"/>
                </a:solidFill>
              </a:rPr>
              <a:t>origin</a:t>
            </a:r>
            <a:r>
              <a:rPr b="0" lang="pt-BR" sz="1500"/>
              <a:t>.</a:t>
            </a:r>
            <a:endParaRPr b="0" i="1" sz="1500">
              <a:solidFill>
                <a:srgbClr val="00B0F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200" y="1276850"/>
            <a:ext cx="4248799" cy="276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4751200" y="4161975"/>
            <a:ext cx="41895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Mais informações em: </a:t>
            </a:r>
            <a:r>
              <a:rPr lang="pt-BR" sz="12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https://www.geeksforgeeks.org/what-is-a-git-repository/</a:t>
            </a:r>
            <a:endParaRPr sz="12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2" name="Google Shape;262;p33"/>
          <p:cNvSpPr txBox="1"/>
          <p:nvPr>
            <p:ph type="title"/>
          </p:nvPr>
        </p:nvSpPr>
        <p:spPr>
          <a:xfrm>
            <a:off x="457200" y="434575"/>
            <a:ext cx="6488400" cy="14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Onde está / como é um diretório git </a:t>
            </a:r>
            <a:r>
              <a:rPr lang="pt-BR"/>
              <a:t>fisicamente</a:t>
            </a:r>
            <a:r>
              <a:rPr lang="pt-BR"/>
              <a:t>?</a:t>
            </a:r>
            <a:endParaRPr/>
          </a:p>
        </p:txBody>
      </p:sp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546300" y="1818375"/>
            <a:ext cx="56562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Arquivos de um projeto qualquer não gerenciado pelo Git</a:t>
            </a:r>
            <a:r>
              <a:rPr lang="pt-BR" sz="1600"/>
              <a:t>:</a:t>
            </a:r>
            <a:endParaRPr sz="1600">
              <a:solidFill>
                <a:srgbClr val="FD8B19"/>
              </a:solidFill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075" y="2611450"/>
            <a:ext cx="46101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302775" y="199900"/>
            <a:ext cx="7316400" cy="3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Um projeto rastreado pelo Git: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pt-BR" sz="1600"/>
              <a:t>Arquivos do projeto são os mesmos;</a:t>
            </a:r>
            <a:endParaRPr b="0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pt-BR" sz="1600"/>
              <a:t>Arquivos do repositório ficam em </a:t>
            </a:r>
            <a:r>
              <a:rPr b="0" lang="pt-BR" sz="1600">
                <a:solidFill>
                  <a:srgbClr val="FD8B19"/>
                </a:solidFill>
                <a:latin typeface="Consolas"/>
                <a:ea typeface="Consolas"/>
                <a:cs typeface="Consolas"/>
                <a:sym typeface="Consolas"/>
              </a:rPr>
              <a:t>./.git/</a:t>
            </a:r>
            <a:r>
              <a:rPr b="0" lang="pt-BR" sz="1600"/>
              <a:t> - um diretório </a:t>
            </a:r>
            <a:r>
              <a:rPr b="0" lang="pt-BR" sz="1600">
                <a:solidFill>
                  <a:srgbClr val="FD8B19"/>
                </a:solidFill>
              </a:rPr>
              <a:t>oculto.</a:t>
            </a:r>
            <a:endParaRPr b="0" sz="1600">
              <a:solidFill>
                <a:srgbClr val="FD8B19"/>
              </a:solidFill>
            </a:endParaRPr>
          </a:p>
        </p:txBody>
      </p:sp>
      <p:grpSp>
        <p:nvGrpSpPr>
          <p:cNvPr id="271" name="Google Shape;271;p34"/>
          <p:cNvGrpSpPr/>
          <p:nvPr/>
        </p:nvGrpSpPr>
        <p:grpSpPr>
          <a:xfrm>
            <a:off x="1319213" y="1604950"/>
            <a:ext cx="6505575" cy="1933588"/>
            <a:chOff x="1319213" y="1604950"/>
            <a:chExt cx="6505575" cy="1933588"/>
          </a:xfrm>
        </p:grpSpPr>
        <p:pic>
          <p:nvPicPr>
            <p:cNvPr id="272" name="Google Shape;27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9213" y="1604963"/>
              <a:ext cx="6505575" cy="193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4"/>
            <p:cNvPicPr preferRelativeResize="0"/>
            <p:nvPr/>
          </p:nvPicPr>
          <p:blipFill rotWithShape="1">
            <a:blip r:embed="rId3">
              <a:alphaModFix/>
            </a:blip>
            <a:srcRect b="0" l="23914" r="49998" t="0"/>
            <a:stretch/>
          </p:blipFill>
          <p:spPr>
            <a:xfrm>
              <a:off x="1319223" y="1604963"/>
              <a:ext cx="1697175" cy="193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4"/>
            <p:cNvPicPr preferRelativeResize="0"/>
            <p:nvPr/>
          </p:nvPicPr>
          <p:blipFill rotWithShape="1">
            <a:blip r:embed="rId3">
              <a:alphaModFix/>
            </a:blip>
            <a:srcRect b="0" l="0" r="75318" t="0"/>
            <a:stretch/>
          </p:blipFill>
          <p:spPr>
            <a:xfrm>
              <a:off x="2966291" y="1604950"/>
              <a:ext cx="1605701" cy="1933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5"/>
          <p:cNvGrpSpPr/>
          <p:nvPr/>
        </p:nvGrpSpPr>
        <p:grpSpPr>
          <a:xfrm>
            <a:off x="283601" y="2387022"/>
            <a:ext cx="3974256" cy="1181229"/>
            <a:chOff x="1319213" y="1604950"/>
            <a:chExt cx="6505575" cy="1933588"/>
          </a:xfrm>
        </p:grpSpPr>
        <p:pic>
          <p:nvPicPr>
            <p:cNvPr id="280" name="Google Shape;28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9213" y="1604963"/>
              <a:ext cx="6505575" cy="193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5"/>
            <p:cNvPicPr preferRelativeResize="0"/>
            <p:nvPr/>
          </p:nvPicPr>
          <p:blipFill rotWithShape="1">
            <a:blip r:embed="rId3">
              <a:alphaModFix/>
            </a:blip>
            <a:srcRect b="0" l="23914" r="49998" t="0"/>
            <a:stretch/>
          </p:blipFill>
          <p:spPr>
            <a:xfrm>
              <a:off x="1319223" y="1604963"/>
              <a:ext cx="1697175" cy="193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5"/>
            <p:cNvPicPr preferRelativeResize="0"/>
            <p:nvPr/>
          </p:nvPicPr>
          <p:blipFill rotWithShape="1">
            <a:blip r:embed="rId3">
              <a:alphaModFix/>
            </a:blip>
            <a:srcRect b="0" l="0" r="75318" t="0"/>
            <a:stretch/>
          </p:blipFill>
          <p:spPr>
            <a:xfrm>
              <a:off x="2966291" y="1604950"/>
              <a:ext cx="1605701" cy="1933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261500"/>
            <a:ext cx="3786512" cy="3243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35"/>
          <p:cNvCxnSpPr>
            <a:endCxn id="284" idx="0"/>
          </p:cNvCxnSpPr>
          <p:nvPr/>
        </p:nvCxnSpPr>
        <p:spPr>
          <a:xfrm flipH="1" rot="10800000">
            <a:off x="699544" y="1261500"/>
            <a:ext cx="5765700" cy="1287600"/>
          </a:xfrm>
          <a:prstGeom prst="curvedConnector4">
            <a:avLst>
              <a:gd fmla="val 33582" name="adj1"/>
              <a:gd fmla="val 147843" name="adj2"/>
            </a:avLst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50" y="1635101"/>
            <a:ext cx="4220025" cy="29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302775" y="199900"/>
            <a:ext cx="4740900" cy="1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pt-BR" sz="1600">
                <a:solidFill>
                  <a:srgbClr val="FDCC59"/>
                </a:solidFill>
              </a:rPr>
              <a:t>“Meu projeto tem arquivos com </a:t>
            </a:r>
            <a:r>
              <a:rPr b="0" i="1" lang="pt-BR" sz="1600">
                <a:solidFill>
                  <a:srgbClr val="FD8B19"/>
                </a:solidFill>
              </a:rPr>
              <a:t>senhas</a:t>
            </a:r>
            <a:r>
              <a:rPr b="0" i="1" lang="pt-BR" sz="1600">
                <a:solidFill>
                  <a:srgbClr val="FDCC59"/>
                </a:solidFill>
              </a:rPr>
              <a:t>, </a:t>
            </a:r>
            <a:r>
              <a:rPr b="0" i="1" lang="pt-BR" sz="1600">
                <a:solidFill>
                  <a:srgbClr val="FD8B19"/>
                </a:solidFill>
              </a:rPr>
              <a:t>específicos</a:t>
            </a:r>
            <a:r>
              <a:rPr b="0" i="1" lang="pt-BR" sz="1600">
                <a:solidFill>
                  <a:srgbClr val="FDCC59"/>
                </a:solidFill>
              </a:rPr>
              <a:t> ao meu </a:t>
            </a:r>
            <a:r>
              <a:rPr b="0" i="1" lang="pt-BR" sz="1600">
                <a:solidFill>
                  <a:srgbClr val="FD8B19"/>
                </a:solidFill>
              </a:rPr>
              <a:t>sistema</a:t>
            </a:r>
            <a:r>
              <a:rPr b="0" i="1" lang="pt-BR" sz="1600">
                <a:solidFill>
                  <a:srgbClr val="FDCC59"/>
                </a:solidFill>
              </a:rPr>
              <a:t> e gera arquivos de </a:t>
            </a:r>
            <a:r>
              <a:rPr b="0" i="1" lang="pt-BR" sz="1600">
                <a:solidFill>
                  <a:srgbClr val="FD8B19"/>
                </a:solidFill>
              </a:rPr>
              <a:t>saída muito grandes,</a:t>
            </a:r>
            <a:r>
              <a:rPr b="0" i="1" lang="pt-BR" sz="1600">
                <a:solidFill>
                  <a:srgbClr val="FDCC59"/>
                </a:solidFill>
              </a:rPr>
              <a:t> ou que </a:t>
            </a:r>
            <a:r>
              <a:rPr b="0" i="1" lang="pt-BR" sz="1600">
                <a:solidFill>
                  <a:srgbClr val="FD8B19"/>
                </a:solidFill>
              </a:rPr>
              <a:t>mudam a cada execução</a:t>
            </a:r>
            <a:r>
              <a:rPr b="0" i="1" lang="pt-BR" sz="1600">
                <a:solidFill>
                  <a:srgbClr val="FDCC59"/>
                </a:solidFill>
              </a:rPr>
              <a:t> - </a:t>
            </a:r>
            <a:r>
              <a:rPr b="0" i="1" lang="pt-BR" sz="1600">
                <a:solidFill>
                  <a:srgbClr val="FF5050"/>
                </a:solidFill>
              </a:rPr>
              <a:t>não quero, preciso ou posso compartilhar estes arquivos</a:t>
            </a:r>
            <a:r>
              <a:rPr b="0" i="1" lang="pt-BR" sz="1600">
                <a:solidFill>
                  <a:srgbClr val="FDCC59"/>
                </a:solidFill>
              </a:rPr>
              <a:t>”</a:t>
            </a:r>
            <a:endParaRPr b="0" i="1" sz="1600">
              <a:solidFill>
                <a:srgbClr val="FDCC59"/>
              </a:solidFill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571675" y="4588275"/>
            <a:ext cx="58665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Ajuda para gerar .gitignores:</a:t>
            </a: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https://www.gitignore.io</a:t>
            </a:r>
            <a:endParaRPr sz="12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1813875" y="3051625"/>
            <a:ext cx="1133100" cy="1526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6"/>
          <p:cNvCxnSpPr>
            <a:stCxn id="294" idx="3"/>
            <a:endCxn id="296" idx="1"/>
          </p:cNvCxnSpPr>
          <p:nvPr/>
        </p:nvCxnSpPr>
        <p:spPr>
          <a:xfrm flipH="1" rot="10800000">
            <a:off x="2946975" y="2656225"/>
            <a:ext cx="2205000" cy="11586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6" name="Google Shape;2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1850" y="514350"/>
            <a:ext cx="3590196" cy="42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1625" y="-152401"/>
            <a:ext cx="3276199" cy="2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269675" y="4373475"/>
            <a:ext cx="5866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Para testar:</a:t>
            </a:r>
            <a:endParaRPr b="1" sz="12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Editor de markdown no navegador</a:t>
            </a: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r>
              <a:rPr lang="pt-BR" sz="12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https://stackedit.io/</a:t>
            </a:r>
            <a:endParaRPr sz="12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Editor de markdow:</a:t>
            </a:r>
            <a:r>
              <a:rPr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https://typora.io/</a:t>
            </a:r>
            <a:endParaRPr sz="12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667825" y="837750"/>
            <a:ext cx="1133100" cy="1257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37"/>
          <p:cNvCxnSpPr>
            <a:stCxn id="304" idx="3"/>
            <a:endCxn id="306" idx="1"/>
          </p:cNvCxnSpPr>
          <p:nvPr/>
        </p:nvCxnSpPr>
        <p:spPr>
          <a:xfrm>
            <a:off x="1800925" y="1466550"/>
            <a:ext cx="290700" cy="612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6" name="Google Shape;30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1625" y="-62400"/>
            <a:ext cx="4655951" cy="42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6794" y="1229757"/>
            <a:ext cx="4501174" cy="24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6801" y="3678976"/>
            <a:ext cx="4501174" cy="1815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7"/>
          <p:cNvCxnSpPr/>
          <p:nvPr/>
        </p:nvCxnSpPr>
        <p:spPr>
          <a:xfrm flipH="1" rot="-5400000">
            <a:off x="4347150" y="3062200"/>
            <a:ext cx="760800" cy="587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ctrTitle"/>
          </p:nvPr>
        </p:nvSpPr>
        <p:spPr>
          <a:xfrm>
            <a:off x="609600" y="3439625"/>
            <a:ext cx="5980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funcionalidades do GitHub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0972" cy="46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6028450" y="4203600"/>
            <a:ext cx="2551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8C9C0"/>
                </a:solidFill>
                <a:latin typeface="Fira Sans"/>
                <a:ea typeface="Fira Sans"/>
                <a:cs typeface="Fira Sans"/>
                <a:sym typeface="Fira Sans"/>
              </a:rPr>
              <a:t>README.md processado</a:t>
            </a:r>
            <a:endParaRPr sz="1600">
              <a:solidFill>
                <a:srgbClr val="28C9C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6108850" y="2198550"/>
            <a:ext cx="2551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8C9C0"/>
                </a:solidFill>
                <a:latin typeface="Fira Sans"/>
                <a:ea typeface="Fira Sans"/>
                <a:cs typeface="Fira Sans"/>
                <a:sym typeface="Fira Sans"/>
              </a:rPr>
              <a:t>Arquivos do projeto na versão mais atual</a:t>
            </a:r>
            <a:endParaRPr sz="1600">
              <a:solidFill>
                <a:srgbClr val="28C9C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5728950" y="926125"/>
            <a:ext cx="2551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8C9C0"/>
                </a:solidFill>
                <a:latin typeface="Fira Sans"/>
                <a:ea typeface="Fira Sans"/>
                <a:cs typeface="Fira Sans"/>
                <a:sym typeface="Fira Sans"/>
              </a:rPr>
              <a:t>Diversas opções a explorar</a:t>
            </a:r>
            <a:endParaRPr sz="1600">
              <a:solidFill>
                <a:srgbClr val="28C9C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152400" y="4779525"/>
            <a:ext cx="6654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4"/>
              </a:rPr>
              <a:t>https://github.com/ALREstevam/Jogo-da-velha-JavaScript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425" y="90000"/>
            <a:ext cx="720715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/>
        </p:nvSpPr>
        <p:spPr>
          <a:xfrm>
            <a:off x="5557125" y="3841875"/>
            <a:ext cx="2551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8C9C0"/>
                </a:solidFill>
                <a:highlight>
                  <a:srgbClr val="17020D"/>
                </a:highlight>
                <a:latin typeface="Fira Sans"/>
                <a:ea typeface="Fira Sans"/>
                <a:cs typeface="Fira Sans"/>
                <a:sym typeface="Fira Sans"/>
              </a:rPr>
              <a:t>Criar um novo repositório</a:t>
            </a:r>
            <a:endParaRPr sz="1800">
              <a:solidFill>
                <a:srgbClr val="28C9C0"/>
              </a:solidFill>
              <a:highlight>
                <a:srgbClr val="17020D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713" y="152400"/>
            <a:ext cx="66305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/>
          <p:nvPr/>
        </p:nvSpPr>
        <p:spPr>
          <a:xfrm>
            <a:off x="5557125" y="3841875"/>
            <a:ext cx="2551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8C9C0"/>
                </a:solidFill>
                <a:highlight>
                  <a:srgbClr val="17020D"/>
                </a:highlight>
                <a:latin typeface="Fira Sans"/>
                <a:ea typeface="Fira Sans"/>
                <a:cs typeface="Fira Sans"/>
                <a:sym typeface="Fira Sans"/>
              </a:rPr>
              <a:t>Adicionar colaboradores ao seu repositório</a:t>
            </a:r>
            <a:endParaRPr sz="1800">
              <a:solidFill>
                <a:srgbClr val="28C9C0"/>
              </a:solidFill>
              <a:highlight>
                <a:srgbClr val="17020D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57200" y="434575"/>
            <a:ext cx="6488400" cy="10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1429650"/>
            <a:ext cx="4846200" cy="3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/>
              <a:t>Mostrar os principais tópicos que envolvem </a:t>
            </a:r>
            <a:r>
              <a:rPr b="0" lang="pt-BR"/>
              <a:t>Git/GitHub </a:t>
            </a:r>
            <a:r>
              <a:rPr lang="pt-BR"/>
              <a:t>conceitualmente</a:t>
            </a:r>
            <a:r>
              <a:rPr b="0" lang="pt-BR"/>
              <a:t>;</a:t>
            </a:r>
            <a:endParaRPr b="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/>
              <a:t>Motivar a </a:t>
            </a:r>
            <a:r>
              <a:rPr lang="pt-BR"/>
              <a:t>pesquisa</a:t>
            </a:r>
            <a:r>
              <a:rPr b="0" lang="pt-BR"/>
              <a:t> mais profunda pelas ferramentas;</a:t>
            </a:r>
            <a:endParaRPr b="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/>
              <a:t>Exemplificar os </a:t>
            </a:r>
            <a:r>
              <a:rPr lang="pt-BR"/>
              <a:t>benefícios</a:t>
            </a:r>
            <a:r>
              <a:rPr b="0" lang="pt-BR"/>
              <a:t> da ferramenta no dia a dia de um desenvolvedor.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25" y="90000"/>
            <a:ext cx="71908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928" y="13800"/>
            <a:ext cx="4423875" cy="255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6" name="Google Shape;346;p42"/>
          <p:cNvSpPr txBox="1"/>
          <p:nvPr/>
        </p:nvSpPr>
        <p:spPr>
          <a:xfrm>
            <a:off x="5176125" y="3537075"/>
            <a:ext cx="2551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8C9C0"/>
                </a:solidFill>
                <a:highlight>
                  <a:srgbClr val="17020D"/>
                </a:highlight>
                <a:latin typeface="Fira Sans"/>
                <a:ea typeface="Fira Sans"/>
                <a:cs typeface="Fira Sans"/>
                <a:sym typeface="Fira Sans"/>
              </a:rPr>
              <a:t>Visualizar estatísticas sobre contribuições no geral ou por repositório</a:t>
            </a:r>
            <a:endParaRPr sz="1800">
              <a:solidFill>
                <a:srgbClr val="28C9C0"/>
              </a:solidFill>
              <a:highlight>
                <a:srgbClr val="17020D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350" y="174300"/>
            <a:ext cx="48672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475" y="1066650"/>
            <a:ext cx="4851625" cy="3883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4" name="Google Shape;35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3900" y="1249825"/>
            <a:ext cx="4471251" cy="3729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5" name="Google Shape;355;p43"/>
          <p:cNvSpPr txBox="1"/>
          <p:nvPr/>
        </p:nvSpPr>
        <p:spPr>
          <a:xfrm>
            <a:off x="5557125" y="3841875"/>
            <a:ext cx="2551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8C9C0"/>
                </a:solidFill>
                <a:highlight>
                  <a:srgbClr val="17020D"/>
                </a:highlight>
                <a:latin typeface="Fira Sans"/>
                <a:ea typeface="Fira Sans"/>
                <a:cs typeface="Fira Sans"/>
                <a:sym typeface="Fira Sans"/>
              </a:rPr>
              <a:t>Seguir pessoas e marcar projetos</a:t>
            </a:r>
            <a:endParaRPr sz="1800">
              <a:solidFill>
                <a:srgbClr val="28C9C0"/>
              </a:solidFill>
              <a:highlight>
                <a:srgbClr val="17020D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1" name="Google Shape;3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75" y="152400"/>
            <a:ext cx="791451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/>
        </p:nvSpPr>
        <p:spPr>
          <a:xfrm>
            <a:off x="5546025" y="3486375"/>
            <a:ext cx="2551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8C9C0"/>
                </a:solidFill>
                <a:highlight>
                  <a:srgbClr val="17020D"/>
                </a:highlight>
                <a:latin typeface="Fira Sans"/>
                <a:ea typeface="Fira Sans"/>
                <a:cs typeface="Fira Sans"/>
                <a:sym typeface="Fira Sans"/>
              </a:rPr>
              <a:t>Issues: relatar problemas em um projeto e procurar soluções</a:t>
            </a:r>
            <a:endParaRPr sz="1800">
              <a:solidFill>
                <a:srgbClr val="28C9C0"/>
              </a:solidFill>
              <a:highlight>
                <a:srgbClr val="17020D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8204"/>
            <a:ext cx="9144000" cy="545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5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3550" y="-240025"/>
            <a:ext cx="9157550" cy="55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 txBox="1"/>
          <p:nvPr>
            <p:ph type="ctrTitle"/>
          </p:nvPr>
        </p:nvSpPr>
        <p:spPr>
          <a:xfrm>
            <a:off x="609600" y="2685125"/>
            <a:ext cx="4424400" cy="19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Transporte de dados no git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375" name="Google Shape;375;p46"/>
          <p:cNvGrpSpPr/>
          <p:nvPr/>
        </p:nvGrpSpPr>
        <p:grpSpPr>
          <a:xfrm>
            <a:off x="89485" y="3331127"/>
            <a:ext cx="1421842" cy="896599"/>
            <a:chOff x="4575200" y="2289298"/>
            <a:chExt cx="2184425" cy="1377476"/>
          </a:xfrm>
        </p:grpSpPr>
        <p:pic>
          <p:nvPicPr>
            <p:cNvPr id="376" name="Google Shape;37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46"/>
          <p:cNvGrpSpPr/>
          <p:nvPr/>
        </p:nvGrpSpPr>
        <p:grpSpPr>
          <a:xfrm>
            <a:off x="287633" y="473952"/>
            <a:ext cx="1025553" cy="1077918"/>
            <a:chOff x="313734" y="473938"/>
            <a:chExt cx="1117403" cy="1174459"/>
          </a:xfrm>
        </p:grpSpPr>
        <p:pic>
          <p:nvPicPr>
            <p:cNvPr id="380" name="Google Shape;380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3734" y="671497"/>
              <a:ext cx="976900" cy="9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062" y="473938"/>
              <a:ext cx="717075" cy="717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2" name="Google Shape;382;p46"/>
          <p:cNvSpPr txBox="1"/>
          <p:nvPr/>
        </p:nvSpPr>
        <p:spPr>
          <a:xfrm>
            <a:off x="1527875" y="294900"/>
            <a:ext cx="15699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Servidor do GitHub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compartilhado com demais desenvolvedores</a:t>
            </a:r>
            <a:endParaRPr/>
          </a:p>
        </p:txBody>
      </p:sp>
      <p:sp>
        <p:nvSpPr>
          <p:cNvPr id="383" name="Google Shape;383;p46"/>
          <p:cNvSpPr txBox="1"/>
          <p:nvPr/>
        </p:nvSpPr>
        <p:spPr>
          <a:xfrm>
            <a:off x="1545275" y="3080575"/>
            <a:ext cx="11976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Máquina Local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disponível apenas para você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9" name="Google Shape;389;p47"/>
          <p:cNvSpPr/>
          <p:nvPr/>
        </p:nvSpPr>
        <p:spPr>
          <a:xfrm>
            <a:off x="4504400" y="4462900"/>
            <a:ext cx="25083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Local / de trabalho</a:t>
            </a:r>
            <a:endParaRPr b="1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4504700" y="2094300"/>
            <a:ext cx="25083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" name="Google Shape;391;p47"/>
          <p:cNvSpPr/>
          <p:nvPr/>
        </p:nvSpPr>
        <p:spPr>
          <a:xfrm>
            <a:off x="2895300" y="1941900"/>
            <a:ext cx="279000" cy="28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7"/>
          <p:cNvSpPr/>
          <p:nvPr/>
        </p:nvSpPr>
        <p:spPr>
          <a:xfrm>
            <a:off x="2895300" y="294900"/>
            <a:ext cx="2790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47"/>
          <p:cNvGrpSpPr/>
          <p:nvPr/>
        </p:nvGrpSpPr>
        <p:grpSpPr>
          <a:xfrm>
            <a:off x="89485" y="3331127"/>
            <a:ext cx="1421842" cy="896599"/>
            <a:chOff x="4575200" y="2289298"/>
            <a:chExt cx="2184425" cy="1377476"/>
          </a:xfrm>
        </p:grpSpPr>
        <p:pic>
          <p:nvPicPr>
            <p:cNvPr id="394" name="Google Shape;39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7" name="Google Shape;397;p47"/>
          <p:cNvGrpSpPr/>
          <p:nvPr/>
        </p:nvGrpSpPr>
        <p:grpSpPr>
          <a:xfrm>
            <a:off x="287633" y="473952"/>
            <a:ext cx="1025553" cy="1077918"/>
            <a:chOff x="313734" y="473938"/>
            <a:chExt cx="1117403" cy="1174459"/>
          </a:xfrm>
        </p:grpSpPr>
        <p:pic>
          <p:nvPicPr>
            <p:cNvPr id="398" name="Google Shape;398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3734" y="671497"/>
              <a:ext cx="976900" cy="9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062" y="473938"/>
              <a:ext cx="717075" cy="717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p47"/>
          <p:cNvSpPr txBox="1"/>
          <p:nvPr/>
        </p:nvSpPr>
        <p:spPr>
          <a:xfrm>
            <a:off x="1527875" y="294900"/>
            <a:ext cx="13308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Servidor do GitHub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compartilhado com demais desenvolvedores</a:t>
            </a:r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1545275" y="3080575"/>
            <a:ext cx="11976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Máquina Local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disponível apenas para você</a:t>
            </a:r>
            <a:endParaRPr/>
          </a:p>
        </p:txBody>
      </p:sp>
      <p:sp>
        <p:nvSpPr>
          <p:cNvPr id="402" name="Google Shape;402;p47"/>
          <p:cNvSpPr/>
          <p:nvPr/>
        </p:nvSpPr>
        <p:spPr>
          <a:xfrm>
            <a:off x="4504400" y="3145600"/>
            <a:ext cx="25083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03" name="Google Shape;40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225" y="4320225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47"/>
          <p:cNvGrpSpPr/>
          <p:nvPr/>
        </p:nvGrpSpPr>
        <p:grpSpPr>
          <a:xfrm>
            <a:off x="4009025" y="294900"/>
            <a:ext cx="3003675" cy="778200"/>
            <a:chOff x="4542425" y="675900"/>
            <a:chExt cx="3003675" cy="778200"/>
          </a:xfrm>
        </p:grpSpPr>
        <p:sp>
          <p:nvSpPr>
            <p:cNvPr id="405" name="Google Shape;405;p47"/>
            <p:cNvSpPr/>
            <p:nvPr/>
          </p:nvSpPr>
          <p:spPr>
            <a:xfrm>
              <a:off x="5037800" y="675900"/>
              <a:ext cx="25083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406" name="Google Shape;406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2188" y="1953300"/>
            <a:ext cx="778200" cy="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9288" y="3136758"/>
            <a:ext cx="778200" cy="7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4" name="Google Shape;414;p48"/>
          <p:cNvSpPr/>
          <p:nvPr/>
        </p:nvSpPr>
        <p:spPr>
          <a:xfrm>
            <a:off x="4504400" y="4462900"/>
            <a:ext cx="25083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Local / de trabalho</a:t>
            </a:r>
            <a:endParaRPr b="1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5" name="Google Shape;415;p48"/>
          <p:cNvSpPr/>
          <p:nvPr/>
        </p:nvSpPr>
        <p:spPr>
          <a:xfrm>
            <a:off x="4504700" y="2094300"/>
            <a:ext cx="25083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6" name="Google Shape;416;p48"/>
          <p:cNvSpPr/>
          <p:nvPr/>
        </p:nvSpPr>
        <p:spPr>
          <a:xfrm>
            <a:off x="2895300" y="1941900"/>
            <a:ext cx="279000" cy="28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8"/>
          <p:cNvSpPr/>
          <p:nvPr/>
        </p:nvSpPr>
        <p:spPr>
          <a:xfrm>
            <a:off x="2895300" y="294900"/>
            <a:ext cx="2790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48"/>
          <p:cNvGrpSpPr/>
          <p:nvPr/>
        </p:nvGrpSpPr>
        <p:grpSpPr>
          <a:xfrm>
            <a:off x="89485" y="3331127"/>
            <a:ext cx="1421842" cy="896599"/>
            <a:chOff x="4575200" y="2289298"/>
            <a:chExt cx="2184425" cy="1377476"/>
          </a:xfrm>
        </p:grpSpPr>
        <p:pic>
          <p:nvPicPr>
            <p:cNvPr id="419" name="Google Shape;419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48"/>
          <p:cNvGrpSpPr/>
          <p:nvPr/>
        </p:nvGrpSpPr>
        <p:grpSpPr>
          <a:xfrm>
            <a:off x="287633" y="473952"/>
            <a:ext cx="1025553" cy="1077918"/>
            <a:chOff x="313734" y="473938"/>
            <a:chExt cx="1117403" cy="1174459"/>
          </a:xfrm>
        </p:grpSpPr>
        <p:pic>
          <p:nvPicPr>
            <p:cNvPr id="423" name="Google Shape;423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3734" y="671497"/>
              <a:ext cx="976900" cy="9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062" y="473938"/>
              <a:ext cx="717075" cy="717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5" name="Google Shape;425;p48"/>
          <p:cNvSpPr txBox="1"/>
          <p:nvPr/>
        </p:nvSpPr>
        <p:spPr>
          <a:xfrm>
            <a:off x="1527875" y="294900"/>
            <a:ext cx="13308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Servidor do GitHub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compartilhado com demais desenvolvedores</a:t>
            </a:r>
            <a:endParaRPr/>
          </a:p>
        </p:txBody>
      </p:sp>
      <p:sp>
        <p:nvSpPr>
          <p:cNvPr id="426" name="Google Shape;426;p48"/>
          <p:cNvSpPr txBox="1"/>
          <p:nvPr/>
        </p:nvSpPr>
        <p:spPr>
          <a:xfrm>
            <a:off x="1545275" y="3080575"/>
            <a:ext cx="11976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Máquina Local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disponível apenas para você</a:t>
            </a:r>
            <a:endParaRPr/>
          </a:p>
        </p:txBody>
      </p:sp>
      <p:sp>
        <p:nvSpPr>
          <p:cNvPr id="427" name="Google Shape;427;p48"/>
          <p:cNvSpPr/>
          <p:nvPr/>
        </p:nvSpPr>
        <p:spPr>
          <a:xfrm>
            <a:off x="4504400" y="3145600"/>
            <a:ext cx="25083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28" name="Google Shape;428;p48"/>
          <p:cNvCxnSpPr>
            <a:stCxn id="429" idx="1"/>
            <a:endCxn id="430" idx="1"/>
          </p:cNvCxnSpPr>
          <p:nvPr/>
        </p:nvCxnSpPr>
        <p:spPr>
          <a:xfrm>
            <a:off x="4009025" y="684000"/>
            <a:ext cx="13200" cy="1658400"/>
          </a:xfrm>
          <a:prstGeom prst="curvedConnector3">
            <a:avLst>
              <a:gd fmla="val -1803977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1" name="Google Shape;43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225" y="4320225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48"/>
          <p:cNvGrpSpPr/>
          <p:nvPr/>
        </p:nvGrpSpPr>
        <p:grpSpPr>
          <a:xfrm>
            <a:off x="4009025" y="294900"/>
            <a:ext cx="3003675" cy="778200"/>
            <a:chOff x="4542425" y="675900"/>
            <a:chExt cx="3003675" cy="778200"/>
          </a:xfrm>
        </p:grpSpPr>
        <p:sp>
          <p:nvSpPr>
            <p:cNvPr id="433" name="Google Shape;433;p48"/>
            <p:cNvSpPr/>
            <p:nvPr/>
          </p:nvSpPr>
          <p:spPr>
            <a:xfrm>
              <a:off x="5037800" y="675900"/>
              <a:ext cx="25083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429" name="Google Shape;429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0" name="Google Shape;430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2188" y="1953300"/>
            <a:ext cx="778200" cy="7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48"/>
          <p:cNvCxnSpPr>
            <a:stCxn id="429" idx="1"/>
            <a:endCxn id="431" idx="1"/>
          </p:cNvCxnSpPr>
          <p:nvPr/>
        </p:nvCxnSpPr>
        <p:spPr>
          <a:xfrm flipH="1">
            <a:off x="3887225" y="684000"/>
            <a:ext cx="121800" cy="3994800"/>
          </a:xfrm>
          <a:prstGeom prst="curvedConnector3">
            <a:avLst>
              <a:gd fmla="val 466995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5" name="Google Shape;435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9288" y="3136758"/>
            <a:ext cx="778200" cy="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8"/>
          <p:cNvPicPr preferRelativeResize="0"/>
          <p:nvPr/>
        </p:nvPicPr>
        <p:blipFill rotWithShape="1">
          <a:blip r:embed="rId11">
            <a:alphaModFix/>
          </a:blip>
          <a:srcRect b="0" l="24224" r="50001" t="0"/>
          <a:stretch/>
        </p:blipFill>
        <p:spPr>
          <a:xfrm>
            <a:off x="7320899" y="1909800"/>
            <a:ext cx="865175" cy="9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57776" y="4276787"/>
            <a:ext cx="2047775" cy="8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 txBox="1"/>
          <p:nvPr/>
        </p:nvSpPr>
        <p:spPr>
          <a:xfrm>
            <a:off x="3292013" y="1244575"/>
            <a:ext cx="717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Clone 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ou</a:t>
            </a:r>
            <a:endParaRPr sz="1200"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Pull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9" name="Google Shape;439;p48"/>
          <p:cNvSpPr txBox="1"/>
          <p:nvPr/>
        </p:nvSpPr>
        <p:spPr>
          <a:xfrm>
            <a:off x="7177013" y="211600"/>
            <a:ext cx="18093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nos servidores do GitHub</a:t>
            </a:r>
            <a:endParaRPr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4504400" y="4462900"/>
            <a:ext cx="25083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Local / de trabalho</a:t>
            </a:r>
            <a:endParaRPr b="1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6" name="Google Shape;446;p49"/>
          <p:cNvSpPr/>
          <p:nvPr/>
        </p:nvSpPr>
        <p:spPr>
          <a:xfrm>
            <a:off x="4504700" y="2094300"/>
            <a:ext cx="25083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7" name="Google Shape;447;p49"/>
          <p:cNvSpPr/>
          <p:nvPr/>
        </p:nvSpPr>
        <p:spPr>
          <a:xfrm>
            <a:off x="2895300" y="1941900"/>
            <a:ext cx="279000" cy="28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9"/>
          <p:cNvSpPr/>
          <p:nvPr/>
        </p:nvSpPr>
        <p:spPr>
          <a:xfrm>
            <a:off x="2895300" y="294900"/>
            <a:ext cx="2790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49"/>
          <p:cNvGrpSpPr/>
          <p:nvPr/>
        </p:nvGrpSpPr>
        <p:grpSpPr>
          <a:xfrm>
            <a:off x="89485" y="3331127"/>
            <a:ext cx="1421842" cy="896599"/>
            <a:chOff x="4575200" y="2289298"/>
            <a:chExt cx="2184425" cy="1377476"/>
          </a:xfrm>
        </p:grpSpPr>
        <p:pic>
          <p:nvPicPr>
            <p:cNvPr id="450" name="Google Shape;450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3" name="Google Shape;453;p49"/>
          <p:cNvGrpSpPr/>
          <p:nvPr/>
        </p:nvGrpSpPr>
        <p:grpSpPr>
          <a:xfrm>
            <a:off x="287633" y="473952"/>
            <a:ext cx="1025553" cy="1077918"/>
            <a:chOff x="313734" y="473938"/>
            <a:chExt cx="1117403" cy="1174459"/>
          </a:xfrm>
        </p:grpSpPr>
        <p:pic>
          <p:nvPicPr>
            <p:cNvPr id="454" name="Google Shape;454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3734" y="671497"/>
              <a:ext cx="976900" cy="9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062" y="473938"/>
              <a:ext cx="717075" cy="717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49"/>
          <p:cNvSpPr txBox="1"/>
          <p:nvPr/>
        </p:nvSpPr>
        <p:spPr>
          <a:xfrm>
            <a:off x="1527875" y="294900"/>
            <a:ext cx="13308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Servidor do GitHub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compartilhado com demais desenvolvedores</a:t>
            </a:r>
            <a:endParaRPr/>
          </a:p>
        </p:txBody>
      </p:sp>
      <p:sp>
        <p:nvSpPr>
          <p:cNvPr id="457" name="Google Shape;457;p49"/>
          <p:cNvSpPr txBox="1"/>
          <p:nvPr/>
        </p:nvSpPr>
        <p:spPr>
          <a:xfrm>
            <a:off x="1545275" y="3080575"/>
            <a:ext cx="11976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Máquina Local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disponível apenas para você</a:t>
            </a:r>
            <a:endParaRPr/>
          </a:p>
        </p:txBody>
      </p:sp>
      <p:sp>
        <p:nvSpPr>
          <p:cNvPr id="458" name="Google Shape;458;p49"/>
          <p:cNvSpPr/>
          <p:nvPr/>
        </p:nvSpPr>
        <p:spPr>
          <a:xfrm>
            <a:off x="4504400" y="3145600"/>
            <a:ext cx="25083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59" name="Google Shape;459;p49"/>
          <p:cNvCxnSpPr>
            <a:stCxn id="460" idx="1"/>
            <a:endCxn id="461" idx="1"/>
          </p:cNvCxnSpPr>
          <p:nvPr/>
        </p:nvCxnSpPr>
        <p:spPr>
          <a:xfrm>
            <a:off x="4009025" y="684000"/>
            <a:ext cx="13200" cy="1658400"/>
          </a:xfrm>
          <a:prstGeom prst="curvedConnector3">
            <a:avLst>
              <a:gd fmla="val -1803977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2" name="Google Shape;462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225" y="4320225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49"/>
          <p:cNvGrpSpPr/>
          <p:nvPr/>
        </p:nvGrpSpPr>
        <p:grpSpPr>
          <a:xfrm>
            <a:off x="4009025" y="294900"/>
            <a:ext cx="3003675" cy="778200"/>
            <a:chOff x="4542425" y="675900"/>
            <a:chExt cx="3003675" cy="778200"/>
          </a:xfrm>
        </p:grpSpPr>
        <p:sp>
          <p:nvSpPr>
            <p:cNvPr id="464" name="Google Shape;464;p49"/>
            <p:cNvSpPr/>
            <p:nvPr/>
          </p:nvSpPr>
          <p:spPr>
            <a:xfrm>
              <a:off x="5037800" y="675900"/>
              <a:ext cx="25083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460" name="Google Shape;460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1" name="Google Shape;461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2188" y="1953300"/>
            <a:ext cx="778200" cy="7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49"/>
          <p:cNvCxnSpPr>
            <a:stCxn id="460" idx="1"/>
            <a:endCxn id="462" idx="1"/>
          </p:cNvCxnSpPr>
          <p:nvPr/>
        </p:nvCxnSpPr>
        <p:spPr>
          <a:xfrm flipH="1">
            <a:off x="3887225" y="684000"/>
            <a:ext cx="121800" cy="3994800"/>
          </a:xfrm>
          <a:prstGeom prst="curvedConnector3">
            <a:avLst>
              <a:gd fmla="val 466995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6" name="Google Shape;466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9288" y="3136758"/>
            <a:ext cx="77820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9"/>
          <p:cNvSpPr txBox="1"/>
          <p:nvPr/>
        </p:nvSpPr>
        <p:spPr>
          <a:xfrm>
            <a:off x="3292013" y="1244575"/>
            <a:ext cx="717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Clone 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ou</a:t>
            </a:r>
            <a:endParaRPr sz="1200"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Pull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7177013" y="211600"/>
            <a:ext cx="18093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nos servidores do GitHub</a:t>
            </a:r>
            <a:endParaRPr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7177025" y="1767000"/>
            <a:ext cx="17400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local - uma cópia do remoto</a:t>
            </a:r>
            <a:endParaRPr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7183425" y="4289875"/>
            <a:ext cx="12258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D8B19"/>
                </a:solidFill>
                <a:latin typeface="Fira Sans"/>
                <a:ea typeface="Fira Sans"/>
                <a:cs typeface="Fira Sans"/>
                <a:sym typeface="Fira Sans"/>
              </a:rPr>
              <a:t>Arquivos no seu sistema de arquivos</a:t>
            </a:r>
            <a:endParaRPr>
              <a:solidFill>
                <a:srgbClr val="FD8B1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6" name="Google Shape;476;p50"/>
          <p:cNvSpPr/>
          <p:nvPr/>
        </p:nvSpPr>
        <p:spPr>
          <a:xfrm>
            <a:off x="4504400" y="4462900"/>
            <a:ext cx="25083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Local / de trabalho</a:t>
            </a:r>
            <a:endParaRPr b="1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4504700" y="2094300"/>
            <a:ext cx="25083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8" name="Google Shape;478;p50"/>
          <p:cNvSpPr/>
          <p:nvPr/>
        </p:nvSpPr>
        <p:spPr>
          <a:xfrm>
            <a:off x="2895300" y="1941900"/>
            <a:ext cx="279000" cy="28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0"/>
          <p:cNvSpPr/>
          <p:nvPr/>
        </p:nvSpPr>
        <p:spPr>
          <a:xfrm>
            <a:off x="2895300" y="294900"/>
            <a:ext cx="2790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50"/>
          <p:cNvGrpSpPr/>
          <p:nvPr/>
        </p:nvGrpSpPr>
        <p:grpSpPr>
          <a:xfrm>
            <a:off x="89485" y="3331127"/>
            <a:ext cx="1421842" cy="896599"/>
            <a:chOff x="4575200" y="2289298"/>
            <a:chExt cx="2184425" cy="1377476"/>
          </a:xfrm>
        </p:grpSpPr>
        <p:pic>
          <p:nvPicPr>
            <p:cNvPr id="481" name="Google Shape;481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50"/>
          <p:cNvGrpSpPr/>
          <p:nvPr/>
        </p:nvGrpSpPr>
        <p:grpSpPr>
          <a:xfrm>
            <a:off x="287633" y="473952"/>
            <a:ext cx="1025553" cy="1077918"/>
            <a:chOff x="313734" y="473938"/>
            <a:chExt cx="1117403" cy="1174459"/>
          </a:xfrm>
        </p:grpSpPr>
        <p:pic>
          <p:nvPicPr>
            <p:cNvPr id="485" name="Google Shape;48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3734" y="671497"/>
              <a:ext cx="976900" cy="9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062" y="473938"/>
              <a:ext cx="717075" cy="717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7" name="Google Shape;487;p50"/>
          <p:cNvSpPr txBox="1"/>
          <p:nvPr/>
        </p:nvSpPr>
        <p:spPr>
          <a:xfrm>
            <a:off x="1527875" y="294900"/>
            <a:ext cx="13308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Servidor do GitHub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compartilhado com demais desenvolvedores</a:t>
            </a:r>
            <a:endParaRPr/>
          </a:p>
        </p:txBody>
      </p:sp>
      <p:sp>
        <p:nvSpPr>
          <p:cNvPr id="488" name="Google Shape;488;p50"/>
          <p:cNvSpPr txBox="1"/>
          <p:nvPr/>
        </p:nvSpPr>
        <p:spPr>
          <a:xfrm>
            <a:off x="1545275" y="3080575"/>
            <a:ext cx="11976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Máquina Local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disponível apenas para você</a:t>
            </a:r>
            <a:endParaRPr/>
          </a:p>
        </p:txBody>
      </p:sp>
      <p:sp>
        <p:nvSpPr>
          <p:cNvPr id="489" name="Google Shape;489;p50"/>
          <p:cNvSpPr/>
          <p:nvPr/>
        </p:nvSpPr>
        <p:spPr>
          <a:xfrm>
            <a:off x="4504400" y="3145600"/>
            <a:ext cx="25083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90" name="Google Shape;490;p50"/>
          <p:cNvCxnSpPr>
            <a:stCxn id="491" idx="1"/>
            <a:endCxn id="492" idx="1"/>
          </p:cNvCxnSpPr>
          <p:nvPr/>
        </p:nvCxnSpPr>
        <p:spPr>
          <a:xfrm>
            <a:off x="4009025" y="684000"/>
            <a:ext cx="13200" cy="1658400"/>
          </a:xfrm>
          <a:prstGeom prst="curvedConnector3">
            <a:avLst>
              <a:gd fmla="val -1803977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50"/>
          <p:cNvCxnSpPr>
            <a:stCxn id="476" idx="0"/>
            <a:endCxn id="489" idx="2"/>
          </p:cNvCxnSpPr>
          <p:nvPr/>
        </p:nvCxnSpPr>
        <p:spPr>
          <a:xfrm rot="-5400000">
            <a:off x="5453000" y="4156750"/>
            <a:ext cx="611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50"/>
          <p:cNvSpPr txBox="1"/>
          <p:nvPr/>
        </p:nvSpPr>
        <p:spPr>
          <a:xfrm>
            <a:off x="5430800" y="4023250"/>
            <a:ext cx="71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highlight>
                  <a:srgbClr val="8FC13E"/>
                </a:highlight>
                <a:latin typeface="Fira Sans"/>
                <a:ea typeface="Fira Sans"/>
                <a:cs typeface="Fira Sans"/>
                <a:sym typeface="Fira Sans"/>
              </a:rPr>
              <a:t>Add</a:t>
            </a:r>
            <a:endParaRPr>
              <a:solidFill>
                <a:srgbClr val="009900"/>
              </a:solidFill>
              <a:highlight>
                <a:srgbClr val="8FC13E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95" name="Google Shape;495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225" y="4320225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0"/>
          <p:cNvGrpSpPr/>
          <p:nvPr/>
        </p:nvGrpSpPr>
        <p:grpSpPr>
          <a:xfrm>
            <a:off x="4009025" y="294900"/>
            <a:ext cx="3003675" cy="778200"/>
            <a:chOff x="4542425" y="675900"/>
            <a:chExt cx="3003675" cy="778200"/>
          </a:xfrm>
        </p:grpSpPr>
        <p:sp>
          <p:nvSpPr>
            <p:cNvPr id="497" name="Google Shape;497;p50"/>
            <p:cNvSpPr/>
            <p:nvPr/>
          </p:nvSpPr>
          <p:spPr>
            <a:xfrm>
              <a:off x="5037800" y="675900"/>
              <a:ext cx="25083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491" name="Google Shape;491;p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2" name="Google Shape;492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2188" y="1953300"/>
            <a:ext cx="778200" cy="7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50"/>
          <p:cNvCxnSpPr>
            <a:stCxn id="491" idx="1"/>
            <a:endCxn id="495" idx="1"/>
          </p:cNvCxnSpPr>
          <p:nvPr/>
        </p:nvCxnSpPr>
        <p:spPr>
          <a:xfrm flipH="1">
            <a:off x="3887225" y="684000"/>
            <a:ext cx="121800" cy="3994800"/>
          </a:xfrm>
          <a:prstGeom prst="curvedConnector3">
            <a:avLst>
              <a:gd fmla="val 466995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50"/>
          <p:cNvSpPr txBox="1"/>
          <p:nvPr/>
        </p:nvSpPr>
        <p:spPr>
          <a:xfrm>
            <a:off x="3292013" y="1244575"/>
            <a:ext cx="717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Clone 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ou</a:t>
            </a:r>
            <a:endParaRPr sz="1200"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Pull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00" name="Google Shape;500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9288" y="3136758"/>
            <a:ext cx="77820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0"/>
          <p:cNvSpPr txBox="1"/>
          <p:nvPr/>
        </p:nvSpPr>
        <p:spPr>
          <a:xfrm>
            <a:off x="7177013" y="211600"/>
            <a:ext cx="18093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nos servidores do GitHub</a:t>
            </a:r>
            <a:endParaRPr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2" name="Google Shape;502;p50"/>
          <p:cNvSpPr txBox="1"/>
          <p:nvPr/>
        </p:nvSpPr>
        <p:spPr>
          <a:xfrm>
            <a:off x="7177025" y="1767000"/>
            <a:ext cx="17400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local - uma cópia do remoto</a:t>
            </a:r>
            <a:endParaRPr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3" name="Google Shape;503;p50"/>
          <p:cNvSpPr txBox="1"/>
          <p:nvPr/>
        </p:nvSpPr>
        <p:spPr>
          <a:xfrm>
            <a:off x="7177025" y="3080575"/>
            <a:ext cx="16401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FC13E"/>
                </a:solidFill>
                <a:latin typeface="Fira Sans"/>
                <a:ea typeface="Fira Sans"/>
                <a:cs typeface="Fira Sans"/>
                <a:sym typeface="Fira Sans"/>
              </a:rPr>
              <a:t>Arquivos selecionados para o próximo commit</a:t>
            </a:r>
            <a:endParaRPr>
              <a:solidFill>
                <a:srgbClr val="8FC13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4" name="Google Shape;504;p50"/>
          <p:cNvSpPr txBox="1"/>
          <p:nvPr/>
        </p:nvSpPr>
        <p:spPr>
          <a:xfrm>
            <a:off x="7183425" y="4289875"/>
            <a:ext cx="12258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D8B19"/>
                </a:solidFill>
                <a:latin typeface="Fira Sans"/>
                <a:ea typeface="Fira Sans"/>
                <a:cs typeface="Fira Sans"/>
                <a:sym typeface="Fira Sans"/>
              </a:rPr>
              <a:t>Arquivos no seu sistema de arquivos</a:t>
            </a:r>
            <a:endParaRPr>
              <a:solidFill>
                <a:srgbClr val="FD8B1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0" name="Google Shape;510;p51"/>
          <p:cNvSpPr txBox="1"/>
          <p:nvPr>
            <p:ph type="title"/>
          </p:nvPr>
        </p:nvSpPr>
        <p:spPr>
          <a:xfrm>
            <a:off x="457200" y="434575"/>
            <a:ext cx="64884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um </a:t>
            </a:r>
            <a:r>
              <a:rPr i="1" lang="pt-BR"/>
              <a:t>commit</a:t>
            </a:r>
            <a:r>
              <a:rPr lang="pt-BR"/>
              <a:t>?</a:t>
            </a:r>
            <a:endParaRPr/>
          </a:p>
        </p:txBody>
      </p:sp>
      <p:sp>
        <p:nvSpPr>
          <p:cNvPr id="511" name="Google Shape;511;p51"/>
          <p:cNvSpPr txBox="1"/>
          <p:nvPr>
            <p:ph idx="1" type="body"/>
          </p:nvPr>
        </p:nvSpPr>
        <p:spPr>
          <a:xfrm>
            <a:off x="457200" y="1318375"/>
            <a:ext cx="6893100" cy="3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0" lang="pt-BR" sz="1500"/>
              <a:t>Uma </a:t>
            </a:r>
            <a:r>
              <a:rPr b="0" lang="pt-BR" sz="1500">
                <a:solidFill>
                  <a:srgbClr val="FD8B19"/>
                </a:solidFill>
              </a:rPr>
              <a:t>“foto” do estado do projeto</a:t>
            </a:r>
            <a:r>
              <a:rPr b="0" lang="pt-BR" sz="1500"/>
              <a:t> em algum momento do tempo.</a:t>
            </a:r>
            <a:endParaRPr b="0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0" lang="pt-BR" sz="1500"/>
              <a:t>Um </a:t>
            </a:r>
            <a:r>
              <a:rPr b="0" lang="pt-BR" sz="1500">
                <a:solidFill>
                  <a:srgbClr val="FD8B19"/>
                </a:solidFill>
              </a:rPr>
              <a:t>pacote de alterações</a:t>
            </a:r>
            <a:r>
              <a:rPr b="0" lang="pt-BR" sz="1500">
                <a:solidFill>
                  <a:srgbClr val="D5D3D5"/>
                </a:solidFill>
              </a:rPr>
              <a:t> armazenado em uma </a:t>
            </a:r>
            <a:r>
              <a:rPr b="0" lang="pt-BR" sz="1500">
                <a:solidFill>
                  <a:srgbClr val="FD8B19"/>
                </a:solidFill>
              </a:rPr>
              <a:t>estrutura de dados gerenciada pelo git (o repositório).</a:t>
            </a:r>
            <a:endParaRPr sz="1500">
              <a:solidFill>
                <a:srgbClr val="D5D3D5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500"/>
              <a:buChar char="○"/>
            </a:pPr>
            <a:r>
              <a:rPr lang="pt-BR" sz="1500">
                <a:solidFill>
                  <a:srgbClr val="D5D3D5"/>
                </a:solidFill>
              </a:rPr>
              <a:t>A partir desta estrutura de dados é possível</a:t>
            </a:r>
            <a:r>
              <a:rPr lang="pt-BR" sz="1500">
                <a:solidFill>
                  <a:srgbClr val="FF5050"/>
                </a:solidFill>
              </a:rPr>
              <a:t> reconstruir o diretório de trabalho</a:t>
            </a:r>
            <a:r>
              <a:rPr lang="pt-BR" sz="1500">
                <a:solidFill>
                  <a:srgbClr val="D5D3D5"/>
                </a:solidFill>
              </a:rPr>
              <a:t> do projeto no momento de </a:t>
            </a:r>
            <a:r>
              <a:rPr lang="pt-BR" sz="1500">
                <a:solidFill>
                  <a:srgbClr val="FF5050"/>
                </a:solidFill>
              </a:rPr>
              <a:t>qualquer commit</a:t>
            </a:r>
            <a:endParaRPr b="0" sz="1500">
              <a:solidFill>
                <a:srgbClr val="FF505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0" lang="pt-BR" sz="1500"/>
              <a:t>Geralmente os desenvolvedores os separam por funcionalidade - </a:t>
            </a:r>
            <a:r>
              <a:rPr b="0" i="1" lang="pt-BR" sz="1500">
                <a:solidFill>
                  <a:srgbClr val="8FC13E"/>
                </a:solidFill>
              </a:rPr>
              <a:t>“este commit implementa a funcionalidade x”.</a:t>
            </a:r>
            <a:endParaRPr b="0" i="1" sz="1500">
              <a:solidFill>
                <a:srgbClr val="8FC13E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0" lang="pt-BR" sz="1500"/>
              <a:t>Um </a:t>
            </a:r>
            <a:r>
              <a:rPr b="0" lang="pt-BR" sz="1500">
                <a:solidFill>
                  <a:srgbClr val="FD8B19"/>
                </a:solidFill>
              </a:rPr>
              <a:t>repositório é uma coleção de commits</a:t>
            </a:r>
            <a:r>
              <a:rPr b="0" lang="pt-BR" sz="1500">
                <a:solidFill>
                  <a:srgbClr val="D5D3D5"/>
                </a:solidFill>
              </a:rPr>
              <a:t> e as </a:t>
            </a:r>
            <a:r>
              <a:rPr b="0" lang="pt-BR" sz="1500">
                <a:solidFill>
                  <a:srgbClr val="FD8B19"/>
                </a:solidFill>
              </a:rPr>
              <a:t>versões dos arquivos</a:t>
            </a:r>
            <a:r>
              <a:rPr b="0" lang="pt-BR" sz="1500">
                <a:solidFill>
                  <a:srgbClr val="D5D3D5"/>
                </a:solidFill>
              </a:rPr>
              <a:t> para que seja possível </a:t>
            </a:r>
            <a:r>
              <a:rPr b="0" lang="pt-BR" sz="1500">
                <a:solidFill>
                  <a:srgbClr val="FF5050"/>
                </a:solidFill>
              </a:rPr>
              <a:t>reconstruir o diretório de trabalho de qualquer commit.</a:t>
            </a:r>
            <a:endParaRPr b="0" sz="1500">
              <a:solidFill>
                <a:srgbClr val="FF505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424800" y="282175"/>
            <a:ext cx="8294400" cy="8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de tudo, um problema</a:t>
            </a:r>
            <a:endParaRPr/>
          </a:p>
        </p:txBody>
      </p:sp>
      <p:grpSp>
        <p:nvGrpSpPr>
          <p:cNvPr id="82" name="Google Shape;82;p16"/>
          <p:cNvGrpSpPr/>
          <p:nvPr/>
        </p:nvGrpSpPr>
        <p:grpSpPr>
          <a:xfrm>
            <a:off x="387025" y="1169275"/>
            <a:ext cx="5431599" cy="1914250"/>
            <a:chOff x="529250" y="1871125"/>
            <a:chExt cx="5431599" cy="1914250"/>
          </a:xfrm>
        </p:grpSpPr>
        <p:pic>
          <p:nvPicPr>
            <p:cNvPr id="83" name="Google Shape;8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9250" y="1871125"/>
              <a:ext cx="5431599" cy="1914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6"/>
            <p:cNvSpPr/>
            <p:nvPr/>
          </p:nvSpPr>
          <p:spPr>
            <a:xfrm>
              <a:off x="605452" y="2898625"/>
              <a:ext cx="5207400" cy="2259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605450" y="3124525"/>
              <a:ext cx="5207400" cy="1734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605450" y="3298050"/>
              <a:ext cx="1607400" cy="225900"/>
            </a:xfrm>
            <a:prstGeom prst="rect">
              <a:avLst/>
            </a:prstGeom>
            <a:solidFill>
              <a:srgbClr val="009900">
                <a:alpha val="4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457200" y="4533320"/>
            <a:ext cx="8229600" cy="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Captura do site: 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https://dangitgit.com/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Gráfico do artigo: </a:t>
            </a:r>
            <a:r>
              <a:rPr lang="pt-BR" sz="1200" u="sng">
                <a:solidFill>
                  <a:schemeClr val="hlink"/>
                </a:solidFill>
                <a:hlinkClick r:id="rId5"/>
              </a:rPr>
              <a:t>https://medium.com/@afeinman/knowing-git-ab8f60550e2b</a:t>
            </a:r>
            <a:endParaRPr sz="12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6575" y="2635750"/>
            <a:ext cx="4275201" cy="20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7" name="Google Shape;517;p52"/>
          <p:cNvSpPr/>
          <p:nvPr/>
        </p:nvSpPr>
        <p:spPr>
          <a:xfrm>
            <a:off x="4504400" y="4462900"/>
            <a:ext cx="25083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Local / de trabalho</a:t>
            </a:r>
            <a:endParaRPr b="1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4504700" y="2094300"/>
            <a:ext cx="25083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2895300" y="1941900"/>
            <a:ext cx="279000" cy="28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2"/>
          <p:cNvSpPr/>
          <p:nvPr/>
        </p:nvSpPr>
        <p:spPr>
          <a:xfrm>
            <a:off x="2895300" y="294900"/>
            <a:ext cx="2790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52"/>
          <p:cNvGrpSpPr/>
          <p:nvPr/>
        </p:nvGrpSpPr>
        <p:grpSpPr>
          <a:xfrm>
            <a:off x="89485" y="3331127"/>
            <a:ext cx="1421842" cy="896599"/>
            <a:chOff x="4575200" y="2289298"/>
            <a:chExt cx="2184425" cy="1377476"/>
          </a:xfrm>
        </p:grpSpPr>
        <p:pic>
          <p:nvPicPr>
            <p:cNvPr id="522" name="Google Shape;522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5" name="Google Shape;525;p52"/>
          <p:cNvGrpSpPr/>
          <p:nvPr/>
        </p:nvGrpSpPr>
        <p:grpSpPr>
          <a:xfrm>
            <a:off x="287633" y="473952"/>
            <a:ext cx="1025553" cy="1077918"/>
            <a:chOff x="313734" y="473938"/>
            <a:chExt cx="1117403" cy="1174459"/>
          </a:xfrm>
        </p:grpSpPr>
        <p:pic>
          <p:nvPicPr>
            <p:cNvPr id="526" name="Google Shape;526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3734" y="671497"/>
              <a:ext cx="976900" cy="9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5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062" y="473938"/>
              <a:ext cx="717075" cy="717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8" name="Google Shape;528;p52"/>
          <p:cNvSpPr txBox="1"/>
          <p:nvPr/>
        </p:nvSpPr>
        <p:spPr>
          <a:xfrm>
            <a:off x="1527875" y="294900"/>
            <a:ext cx="13308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Servidor do GitHub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compartilhado com demais desenvolvedores</a:t>
            </a:r>
            <a:endParaRPr/>
          </a:p>
        </p:txBody>
      </p:sp>
      <p:sp>
        <p:nvSpPr>
          <p:cNvPr id="529" name="Google Shape;529;p52"/>
          <p:cNvSpPr txBox="1"/>
          <p:nvPr/>
        </p:nvSpPr>
        <p:spPr>
          <a:xfrm>
            <a:off x="1545275" y="3080575"/>
            <a:ext cx="11976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Máquina Local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disponível apenas para você</a:t>
            </a:r>
            <a:endParaRPr/>
          </a:p>
        </p:txBody>
      </p:sp>
      <p:sp>
        <p:nvSpPr>
          <p:cNvPr id="530" name="Google Shape;530;p52"/>
          <p:cNvSpPr/>
          <p:nvPr/>
        </p:nvSpPr>
        <p:spPr>
          <a:xfrm>
            <a:off x="4504400" y="3145600"/>
            <a:ext cx="25083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31" name="Google Shape;531;p52"/>
          <p:cNvCxnSpPr>
            <a:stCxn id="532" idx="1"/>
            <a:endCxn id="533" idx="1"/>
          </p:cNvCxnSpPr>
          <p:nvPr/>
        </p:nvCxnSpPr>
        <p:spPr>
          <a:xfrm>
            <a:off x="4009025" y="684000"/>
            <a:ext cx="13200" cy="1658400"/>
          </a:xfrm>
          <a:prstGeom prst="curvedConnector3">
            <a:avLst>
              <a:gd fmla="val -1803977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52"/>
          <p:cNvCxnSpPr>
            <a:stCxn id="517" idx="0"/>
            <a:endCxn id="530" idx="2"/>
          </p:cNvCxnSpPr>
          <p:nvPr/>
        </p:nvCxnSpPr>
        <p:spPr>
          <a:xfrm rot="-5400000">
            <a:off x="5453000" y="4156750"/>
            <a:ext cx="611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52"/>
          <p:cNvSpPr txBox="1"/>
          <p:nvPr/>
        </p:nvSpPr>
        <p:spPr>
          <a:xfrm>
            <a:off x="5430800" y="4023250"/>
            <a:ext cx="71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highlight>
                  <a:srgbClr val="8FC13E"/>
                </a:highlight>
                <a:latin typeface="Fira Sans"/>
                <a:ea typeface="Fira Sans"/>
                <a:cs typeface="Fira Sans"/>
                <a:sym typeface="Fira Sans"/>
              </a:rPr>
              <a:t>Add</a:t>
            </a:r>
            <a:endParaRPr>
              <a:solidFill>
                <a:srgbClr val="009900"/>
              </a:solidFill>
              <a:highlight>
                <a:srgbClr val="8FC13E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36" name="Google Shape;53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225" y="4320225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p52"/>
          <p:cNvGrpSpPr/>
          <p:nvPr/>
        </p:nvGrpSpPr>
        <p:grpSpPr>
          <a:xfrm>
            <a:off x="4009025" y="294900"/>
            <a:ext cx="3003675" cy="778200"/>
            <a:chOff x="4542425" y="675900"/>
            <a:chExt cx="3003675" cy="778200"/>
          </a:xfrm>
        </p:grpSpPr>
        <p:sp>
          <p:nvSpPr>
            <p:cNvPr id="538" name="Google Shape;538;p52"/>
            <p:cNvSpPr/>
            <p:nvPr/>
          </p:nvSpPr>
          <p:spPr>
            <a:xfrm>
              <a:off x="5037800" y="675900"/>
              <a:ext cx="25083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532" name="Google Shape;532;p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3" name="Google Shape;53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2188" y="1953300"/>
            <a:ext cx="778200" cy="7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52"/>
          <p:cNvCxnSpPr>
            <a:stCxn id="532" idx="1"/>
            <a:endCxn id="536" idx="1"/>
          </p:cNvCxnSpPr>
          <p:nvPr/>
        </p:nvCxnSpPr>
        <p:spPr>
          <a:xfrm flipH="1">
            <a:off x="3887225" y="684000"/>
            <a:ext cx="121800" cy="3994800"/>
          </a:xfrm>
          <a:prstGeom prst="curvedConnector3">
            <a:avLst>
              <a:gd fmla="val 466995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0" name="Google Shape;540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9288" y="3136758"/>
            <a:ext cx="77820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2"/>
          <p:cNvSpPr txBox="1"/>
          <p:nvPr/>
        </p:nvSpPr>
        <p:spPr>
          <a:xfrm>
            <a:off x="3292013" y="1244575"/>
            <a:ext cx="717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Clone 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ou</a:t>
            </a:r>
            <a:endParaRPr sz="1200"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Pull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2" name="Google Shape;542;p52"/>
          <p:cNvSpPr txBox="1"/>
          <p:nvPr/>
        </p:nvSpPr>
        <p:spPr>
          <a:xfrm>
            <a:off x="7177013" y="211600"/>
            <a:ext cx="18093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nos servidores do GitHub</a:t>
            </a:r>
            <a:endParaRPr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3" name="Google Shape;543;p52"/>
          <p:cNvSpPr txBox="1"/>
          <p:nvPr/>
        </p:nvSpPr>
        <p:spPr>
          <a:xfrm>
            <a:off x="7177025" y="1767000"/>
            <a:ext cx="17400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local - uma cópia do remoto</a:t>
            </a:r>
            <a:endParaRPr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4" name="Google Shape;544;p52"/>
          <p:cNvSpPr txBox="1"/>
          <p:nvPr/>
        </p:nvSpPr>
        <p:spPr>
          <a:xfrm>
            <a:off x="7177025" y="3080575"/>
            <a:ext cx="16401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FC13E"/>
                </a:solidFill>
                <a:latin typeface="Fira Sans"/>
                <a:ea typeface="Fira Sans"/>
                <a:cs typeface="Fira Sans"/>
                <a:sym typeface="Fira Sans"/>
              </a:rPr>
              <a:t>Arquivos selecionados para o próximo commit</a:t>
            </a:r>
            <a:endParaRPr>
              <a:solidFill>
                <a:srgbClr val="8FC13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5" name="Google Shape;545;p52"/>
          <p:cNvSpPr txBox="1"/>
          <p:nvPr/>
        </p:nvSpPr>
        <p:spPr>
          <a:xfrm>
            <a:off x="7183425" y="4289875"/>
            <a:ext cx="12258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D8B19"/>
                </a:solidFill>
                <a:latin typeface="Fira Sans"/>
                <a:ea typeface="Fira Sans"/>
                <a:cs typeface="Fira Sans"/>
                <a:sym typeface="Fira Sans"/>
              </a:rPr>
              <a:t>Arquivos no seu sistema de arquivos</a:t>
            </a:r>
            <a:endParaRPr>
              <a:solidFill>
                <a:srgbClr val="FD8B1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1" name="Google Shape;551;p53"/>
          <p:cNvSpPr/>
          <p:nvPr/>
        </p:nvSpPr>
        <p:spPr>
          <a:xfrm>
            <a:off x="4504400" y="4462900"/>
            <a:ext cx="25083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Local / de trabalho</a:t>
            </a:r>
            <a:endParaRPr b="1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2" name="Google Shape;552;p53"/>
          <p:cNvSpPr/>
          <p:nvPr/>
        </p:nvSpPr>
        <p:spPr>
          <a:xfrm>
            <a:off x="4504700" y="2094300"/>
            <a:ext cx="25083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3" name="Google Shape;553;p53"/>
          <p:cNvSpPr/>
          <p:nvPr/>
        </p:nvSpPr>
        <p:spPr>
          <a:xfrm>
            <a:off x="2895300" y="1941900"/>
            <a:ext cx="279000" cy="28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3"/>
          <p:cNvSpPr/>
          <p:nvPr/>
        </p:nvSpPr>
        <p:spPr>
          <a:xfrm>
            <a:off x="2895300" y="294900"/>
            <a:ext cx="2790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53"/>
          <p:cNvGrpSpPr/>
          <p:nvPr/>
        </p:nvGrpSpPr>
        <p:grpSpPr>
          <a:xfrm>
            <a:off x="89485" y="3331127"/>
            <a:ext cx="1421842" cy="896599"/>
            <a:chOff x="4575200" y="2289298"/>
            <a:chExt cx="2184425" cy="1377476"/>
          </a:xfrm>
        </p:grpSpPr>
        <p:pic>
          <p:nvPicPr>
            <p:cNvPr id="556" name="Google Shape;556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9" name="Google Shape;559;p53"/>
          <p:cNvGrpSpPr/>
          <p:nvPr/>
        </p:nvGrpSpPr>
        <p:grpSpPr>
          <a:xfrm>
            <a:off x="287633" y="473952"/>
            <a:ext cx="1025553" cy="1077918"/>
            <a:chOff x="313734" y="473938"/>
            <a:chExt cx="1117403" cy="1174459"/>
          </a:xfrm>
        </p:grpSpPr>
        <p:pic>
          <p:nvPicPr>
            <p:cNvPr id="560" name="Google Shape;560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3734" y="671497"/>
              <a:ext cx="976900" cy="9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062" y="473938"/>
              <a:ext cx="717075" cy="717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2" name="Google Shape;562;p53"/>
          <p:cNvSpPr txBox="1"/>
          <p:nvPr/>
        </p:nvSpPr>
        <p:spPr>
          <a:xfrm>
            <a:off x="1527875" y="294900"/>
            <a:ext cx="13308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Servidor do GitHub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compartilhado com demais desenvolvedores</a:t>
            </a:r>
            <a:endParaRPr/>
          </a:p>
        </p:txBody>
      </p:sp>
      <p:sp>
        <p:nvSpPr>
          <p:cNvPr id="563" name="Google Shape;563;p53"/>
          <p:cNvSpPr txBox="1"/>
          <p:nvPr/>
        </p:nvSpPr>
        <p:spPr>
          <a:xfrm>
            <a:off x="1545275" y="3080575"/>
            <a:ext cx="11976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Máquina Local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disponível apenas para você</a:t>
            </a:r>
            <a:endParaRPr/>
          </a:p>
        </p:txBody>
      </p:sp>
      <p:sp>
        <p:nvSpPr>
          <p:cNvPr id="564" name="Google Shape;564;p53"/>
          <p:cNvSpPr/>
          <p:nvPr/>
        </p:nvSpPr>
        <p:spPr>
          <a:xfrm>
            <a:off x="4504400" y="3145600"/>
            <a:ext cx="25083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65" name="Google Shape;565;p53"/>
          <p:cNvCxnSpPr>
            <a:stCxn id="566" idx="1"/>
            <a:endCxn id="567" idx="1"/>
          </p:cNvCxnSpPr>
          <p:nvPr/>
        </p:nvCxnSpPr>
        <p:spPr>
          <a:xfrm>
            <a:off x="4009025" y="684000"/>
            <a:ext cx="13200" cy="1658400"/>
          </a:xfrm>
          <a:prstGeom prst="curvedConnector3">
            <a:avLst>
              <a:gd fmla="val -1803977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53"/>
          <p:cNvCxnSpPr>
            <a:stCxn id="551" idx="0"/>
            <a:endCxn id="564" idx="2"/>
          </p:cNvCxnSpPr>
          <p:nvPr/>
        </p:nvCxnSpPr>
        <p:spPr>
          <a:xfrm rot="-5400000">
            <a:off x="5453000" y="4156750"/>
            <a:ext cx="611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53"/>
          <p:cNvCxnSpPr>
            <a:stCxn id="564" idx="0"/>
            <a:endCxn id="552" idx="2"/>
          </p:cNvCxnSpPr>
          <p:nvPr/>
        </p:nvCxnSpPr>
        <p:spPr>
          <a:xfrm rot="-5400000">
            <a:off x="5481350" y="2867800"/>
            <a:ext cx="555000" cy="600"/>
          </a:xfrm>
          <a:prstGeom prst="curvedConnector3">
            <a:avLst>
              <a:gd fmla="val 50009" name="adj1"/>
            </a:avLst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53"/>
          <p:cNvSpPr txBox="1"/>
          <p:nvPr/>
        </p:nvSpPr>
        <p:spPr>
          <a:xfrm>
            <a:off x="5251725" y="2728975"/>
            <a:ext cx="976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73763"/>
                </a:solidFill>
                <a:highlight>
                  <a:srgbClr val="1290BF"/>
                </a:highlight>
                <a:latin typeface="Fira Sans"/>
                <a:ea typeface="Fira Sans"/>
                <a:cs typeface="Fira Sans"/>
                <a:sym typeface="Fira Sans"/>
              </a:rPr>
              <a:t>Commit</a:t>
            </a:r>
            <a:endParaRPr>
              <a:solidFill>
                <a:srgbClr val="073763"/>
              </a:solidFill>
              <a:highlight>
                <a:srgbClr val="1290B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1" name="Google Shape;571;p53"/>
          <p:cNvSpPr txBox="1"/>
          <p:nvPr/>
        </p:nvSpPr>
        <p:spPr>
          <a:xfrm>
            <a:off x="5430800" y="4023250"/>
            <a:ext cx="71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highlight>
                  <a:srgbClr val="8FC13E"/>
                </a:highlight>
                <a:latin typeface="Fira Sans"/>
                <a:ea typeface="Fira Sans"/>
                <a:cs typeface="Fira Sans"/>
                <a:sym typeface="Fira Sans"/>
              </a:rPr>
              <a:t>Add</a:t>
            </a:r>
            <a:endParaRPr>
              <a:solidFill>
                <a:srgbClr val="009900"/>
              </a:solidFill>
              <a:highlight>
                <a:srgbClr val="8FC13E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72" name="Google Shape;572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225" y="4320225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53"/>
          <p:cNvGrpSpPr/>
          <p:nvPr/>
        </p:nvGrpSpPr>
        <p:grpSpPr>
          <a:xfrm>
            <a:off x="4009025" y="294900"/>
            <a:ext cx="3003675" cy="778200"/>
            <a:chOff x="4542425" y="675900"/>
            <a:chExt cx="3003675" cy="778200"/>
          </a:xfrm>
        </p:grpSpPr>
        <p:sp>
          <p:nvSpPr>
            <p:cNvPr id="574" name="Google Shape;574;p53"/>
            <p:cNvSpPr/>
            <p:nvPr/>
          </p:nvSpPr>
          <p:spPr>
            <a:xfrm>
              <a:off x="5037800" y="675900"/>
              <a:ext cx="25083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566" name="Google Shape;566;p5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7" name="Google Shape;567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2188" y="1953300"/>
            <a:ext cx="778200" cy="7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53"/>
          <p:cNvCxnSpPr>
            <a:stCxn id="566" idx="1"/>
            <a:endCxn id="572" idx="1"/>
          </p:cNvCxnSpPr>
          <p:nvPr/>
        </p:nvCxnSpPr>
        <p:spPr>
          <a:xfrm flipH="1">
            <a:off x="3887225" y="684000"/>
            <a:ext cx="121800" cy="3994800"/>
          </a:xfrm>
          <a:prstGeom prst="curvedConnector3">
            <a:avLst>
              <a:gd fmla="val 466995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6" name="Google Shape;576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9288" y="3136758"/>
            <a:ext cx="77820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3"/>
          <p:cNvSpPr txBox="1"/>
          <p:nvPr/>
        </p:nvSpPr>
        <p:spPr>
          <a:xfrm>
            <a:off x="3292013" y="1244575"/>
            <a:ext cx="717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Clone 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ou</a:t>
            </a:r>
            <a:endParaRPr sz="1200"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Pull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8" name="Google Shape;578;p53"/>
          <p:cNvSpPr txBox="1"/>
          <p:nvPr/>
        </p:nvSpPr>
        <p:spPr>
          <a:xfrm>
            <a:off x="7177013" y="211600"/>
            <a:ext cx="18093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nos servidores do GitHub</a:t>
            </a:r>
            <a:endParaRPr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9" name="Google Shape;579;p53"/>
          <p:cNvSpPr txBox="1"/>
          <p:nvPr/>
        </p:nvSpPr>
        <p:spPr>
          <a:xfrm>
            <a:off x="7177025" y="1767000"/>
            <a:ext cx="17400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local - uma cópia do remoto</a:t>
            </a:r>
            <a:endParaRPr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0" name="Google Shape;580;p53"/>
          <p:cNvSpPr txBox="1"/>
          <p:nvPr/>
        </p:nvSpPr>
        <p:spPr>
          <a:xfrm>
            <a:off x="7177025" y="3080575"/>
            <a:ext cx="16401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FC13E"/>
                </a:solidFill>
                <a:latin typeface="Fira Sans"/>
                <a:ea typeface="Fira Sans"/>
                <a:cs typeface="Fira Sans"/>
                <a:sym typeface="Fira Sans"/>
              </a:rPr>
              <a:t>Arquivos selecionados para o próximo commit</a:t>
            </a:r>
            <a:endParaRPr>
              <a:solidFill>
                <a:srgbClr val="8FC13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1" name="Google Shape;581;p53"/>
          <p:cNvSpPr txBox="1"/>
          <p:nvPr/>
        </p:nvSpPr>
        <p:spPr>
          <a:xfrm>
            <a:off x="7183425" y="4289875"/>
            <a:ext cx="12258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D8B19"/>
                </a:solidFill>
                <a:latin typeface="Fira Sans"/>
                <a:ea typeface="Fira Sans"/>
                <a:cs typeface="Fira Sans"/>
                <a:sym typeface="Fira Sans"/>
              </a:rPr>
              <a:t>Arquivos no seu sistema de arquivos</a:t>
            </a:r>
            <a:endParaRPr>
              <a:solidFill>
                <a:srgbClr val="FD8B1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7" name="Google Shape;587;p54"/>
          <p:cNvSpPr/>
          <p:nvPr/>
        </p:nvSpPr>
        <p:spPr>
          <a:xfrm>
            <a:off x="4504400" y="4462900"/>
            <a:ext cx="25083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Local / de trabalho</a:t>
            </a:r>
            <a:endParaRPr b="1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8" name="Google Shape;588;p54"/>
          <p:cNvSpPr/>
          <p:nvPr/>
        </p:nvSpPr>
        <p:spPr>
          <a:xfrm>
            <a:off x="4504700" y="2094300"/>
            <a:ext cx="25083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9" name="Google Shape;589;p54"/>
          <p:cNvSpPr/>
          <p:nvPr/>
        </p:nvSpPr>
        <p:spPr>
          <a:xfrm>
            <a:off x="2895300" y="1941900"/>
            <a:ext cx="279000" cy="28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4"/>
          <p:cNvSpPr/>
          <p:nvPr/>
        </p:nvSpPr>
        <p:spPr>
          <a:xfrm>
            <a:off x="2895300" y="294900"/>
            <a:ext cx="2790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1" name="Google Shape;591;p54"/>
          <p:cNvGrpSpPr/>
          <p:nvPr/>
        </p:nvGrpSpPr>
        <p:grpSpPr>
          <a:xfrm>
            <a:off x="89485" y="3331127"/>
            <a:ext cx="1421842" cy="896599"/>
            <a:chOff x="4575200" y="2289298"/>
            <a:chExt cx="2184425" cy="1377476"/>
          </a:xfrm>
        </p:grpSpPr>
        <p:pic>
          <p:nvPicPr>
            <p:cNvPr id="592" name="Google Shape;592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" name="Google Shape;595;p54"/>
          <p:cNvGrpSpPr/>
          <p:nvPr/>
        </p:nvGrpSpPr>
        <p:grpSpPr>
          <a:xfrm>
            <a:off x="287633" y="473952"/>
            <a:ext cx="1025553" cy="1077918"/>
            <a:chOff x="313734" y="473938"/>
            <a:chExt cx="1117403" cy="1174459"/>
          </a:xfrm>
        </p:grpSpPr>
        <p:pic>
          <p:nvPicPr>
            <p:cNvPr id="596" name="Google Shape;596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3734" y="671497"/>
              <a:ext cx="976900" cy="9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062" y="473938"/>
              <a:ext cx="717075" cy="717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8" name="Google Shape;598;p54"/>
          <p:cNvSpPr txBox="1"/>
          <p:nvPr/>
        </p:nvSpPr>
        <p:spPr>
          <a:xfrm>
            <a:off x="1527875" y="294900"/>
            <a:ext cx="13308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Servidor do GitHub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compartilhado com demais desenvolvedores</a:t>
            </a:r>
            <a:endParaRPr/>
          </a:p>
        </p:txBody>
      </p:sp>
      <p:sp>
        <p:nvSpPr>
          <p:cNvPr id="599" name="Google Shape;599;p54"/>
          <p:cNvSpPr txBox="1"/>
          <p:nvPr/>
        </p:nvSpPr>
        <p:spPr>
          <a:xfrm>
            <a:off x="1545275" y="3080575"/>
            <a:ext cx="11976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Máquina Local 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- disponível apenas para você</a:t>
            </a:r>
            <a:endParaRPr/>
          </a:p>
        </p:txBody>
      </p:sp>
      <p:sp>
        <p:nvSpPr>
          <p:cNvPr id="600" name="Google Shape;600;p54"/>
          <p:cNvSpPr/>
          <p:nvPr/>
        </p:nvSpPr>
        <p:spPr>
          <a:xfrm>
            <a:off x="4504400" y="3145600"/>
            <a:ext cx="25083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01" name="Google Shape;601;p54"/>
          <p:cNvCxnSpPr>
            <a:stCxn id="602" idx="1"/>
            <a:endCxn id="603" idx="1"/>
          </p:cNvCxnSpPr>
          <p:nvPr/>
        </p:nvCxnSpPr>
        <p:spPr>
          <a:xfrm>
            <a:off x="4009025" y="684000"/>
            <a:ext cx="13200" cy="1658400"/>
          </a:xfrm>
          <a:prstGeom prst="curvedConnector3">
            <a:avLst>
              <a:gd fmla="val -1803977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54"/>
          <p:cNvCxnSpPr>
            <a:stCxn id="587" idx="0"/>
            <a:endCxn id="600" idx="2"/>
          </p:cNvCxnSpPr>
          <p:nvPr/>
        </p:nvCxnSpPr>
        <p:spPr>
          <a:xfrm rot="-5400000">
            <a:off x="5453000" y="4156750"/>
            <a:ext cx="611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54"/>
          <p:cNvCxnSpPr>
            <a:stCxn id="600" idx="0"/>
            <a:endCxn id="588" idx="2"/>
          </p:cNvCxnSpPr>
          <p:nvPr/>
        </p:nvCxnSpPr>
        <p:spPr>
          <a:xfrm rot="-5400000">
            <a:off x="5481350" y="2867800"/>
            <a:ext cx="555000" cy="600"/>
          </a:xfrm>
          <a:prstGeom prst="curvedConnector3">
            <a:avLst>
              <a:gd fmla="val 50009" name="adj1"/>
            </a:avLst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54"/>
          <p:cNvCxnSpPr>
            <a:stCxn id="588" idx="0"/>
            <a:endCxn id="607" idx="2"/>
          </p:cNvCxnSpPr>
          <p:nvPr/>
        </p:nvCxnSpPr>
        <p:spPr>
          <a:xfrm rot="-5400000">
            <a:off x="5248550" y="1583400"/>
            <a:ext cx="10212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54"/>
          <p:cNvSpPr txBox="1"/>
          <p:nvPr/>
        </p:nvSpPr>
        <p:spPr>
          <a:xfrm>
            <a:off x="5251725" y="2728975"/>
            <a:ext cx="976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73763"/>
                </a:solidFill>
                <a:highlight>
                  <a:srgbClr val="1290BF"/>
                </a:highlight>
                <a:latin typeface="Fira Sans"/>
                <a:ea typeface="Fira Sans"/>
                <a:cs typeface="Fira Sans"/>
                <a:sym typeface="Fira Sans"/>
              </a:rPr>
              <a:t>Commit</a:t>
            </a:r>
            <a:endParaRPr>
              <a:solidFill>
                <a:srgbClr val="073763"/>
              </a:solidFill>
              <a:highlight>
                <a:srgbClr val="1290B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9" name="Google Shape;609;p54"/>
          <p:cNvSpPr txBox="1"/>
          <p:nvPr/>
        </p:nvSpPr>
        <p:spPr>
          <a:xfrm>
            <a:off x="5430800" y="4023250"/>
            <a:ext cx="71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highlight>
                  <a:srgbClr val="8FC13E"/>
                </a:highlight>
                <a:latin typeface="Fira Sans"/>
                <a:ea typeface="Fira Sans"/>
                <a:cs typeface="Fira Sans"/>
                <a:sym typeface="Fira Sans"/>
              </a:rPr>
              <a:t>Add</a:t>
            </a:r>
            <a:endParaRPr>
              <a:solidFill>
                <a:srgbClr val="009900"/>
              </a:solidFill>
              <a:highlight>
                <a:srgbClr val="8FC13E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0" name="Google Shape;610;p54"/>
          <p:cNvSpPr txBox="1"/>
          <p:nvPr/>
        </p:nvSpPr>
        <p:spPr>
          <a:xfrm>
            <a:off x="5093750" y="1388800"/>
            <a:ext cx="1330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D3658"/>
                </a:solidFill>
                <a:highlight>
                  <a:srgbClr val="FF66CC"/>
                </a:highlight>
                <a:latin typeface="Fira Sans"/>
                <a:ea typeface="Fira Sans"/>
                <a:cs typeface="Fira Sans"/>
                <a:sym typeface="Fira Sans"/>
              </a:rPr>
              <a:t>Push ou Pull Request</a:t>
            </a:r>
            <a:endParaRPr>
              <a:solidFill>
                <a:srgbClr val="5D3658"/>
              </a:solidFill>
              <a:highlight>
                <a:srgbClr val="FF66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11" name="Google Shape;611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225" y="4320225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" name="Google Shape;612;p54"/>
          <p:cNvGrpSpPr/>
          <p:nvPr/>
        </p:nvGrpSpPr>
        <p:grpSpPr>
          <a:xfrm>
            <a:off x="4009025" y="294900"/>
            <a:ext cx="3003675" cy="778200"/>
            <a:chOff x="4542425" y="675900"/>
            <a:chExt cx="3003675" cy="778200"/>
          </a:xfrm>
        </p:grpSpPr>
        <p:sp>
          <p:nvSpPr>
            <p:cNvPr id="607" name="Google Shape;607;p54"/>
            <p:cNvSpPr/>
            <p:nvPr/>
          </p:nvSpPr>
          <p:spPr>
            <a:xfrm>
              <a:off x="5037800" y="675900"/>
              <a:ext cx="25083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602" name="Google Shape;602;p5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3" name="Google Shape;60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2188" y="1953300"/>
            <a:ext cx="778200" cy="7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p54"/>
          <p:cNvCxnSpPr>
            <a:stCxn id="602" idx="1"/>
            <a:endCxn id="611" idx="1"/>
          </p:cNvCxnSpPr>
          <p:nvPr/>
        </p:nvCxnSpPr>
        <p:spPr>
          <a:xfrm flipH="1">
            <a:off x="3887225" y="684000"/>
            <a:ext cx="121800" cy="3994800"/>
          </a:xfrm>
          <a:prstGeom prst="curvedConnector3">
            <a:avLst>
              <a:gd fmla="val 466995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4" name="Google Shape;614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9288" y="3136758"/>
            <a:ext cx="77820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4"/>
          <p:cNvSpPr txBox="1"/>
          <p:nvPr/>
        </p:nvSpPr>
        <p:spPr>
          <a:xfrm>
            <a:off x="3292013" y="1244575"/>
            <a:ext cx="717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Clone 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ou</a:t>
            </a:r>
            <a:endParaRPr sz="1200"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Pull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6" name="Google Shape;616;p54"/>
          <p:cNvSpPr txBox="1"/>
          <p:nvPr/>
        </p:nvSpPr>
        <p:spPr>
          <a:xfrm>
            <a:off x="7177013" y="211600"/>
            <a:ext cx="18093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nos servidores do GitHub</a:t>
            </a:r>
            <a:endParaRPr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7" name="Google Shape;617;p54"/>
          <p:cNvSpPr txBox="1"/>
          <p:nvPr/>
        </p:nvSpPr>
        <p:spPr>
          <a:xfrm>
            <a:off x="7177025" y="1767000"/>
            <a:ext cx="17400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local - uma cópia do remoto</a:t>
            </a:r>
            <a:endParaRPr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8" name="Google Shape;618;p54"/>
          <p:cNvSpPr txBox="1"/>
          <p:nvPr/>
        </p:nvSpPr>
        <p:spPr>
          <a:xfrm>
            <a:off x="7177025" y="3080575"/>
            <a:ext cx="16401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FC13E"/>
                </a:solidFill>
                <a:latin typeface="Fira Sans"/>
                <a:ea typeface="Fira Sans"/>
                <a:cs typeface="Fira Sans"/>
                <a:sym typeface="Fira Sans"/>
              </a:rPr>
              <a:t>Arquivos selecionados para o próximo commit</a:t>
            </a:r>
            <a:endParaRPr>
              <a:solidFill>
                <a:srgbClr val="8FC13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9" name="Google Shape;619;p54"/>
          <p:cNvSpPr txBox="1"/>
          <p:nvPr/>
        </p:nvSpPr>
        <p:spPr>
          <a:xfrm>
            <a:off x="7183425" y="4289875"/>
            <a:ext cx="12258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D8B19"/>
                </a:solidFill>
                <a:latin typeface="Fira Sans"/>
                <a:ea typeface="Fira Sans"/>
                <a:cs typeface="Fira Sans"/>
                <a:sym typeface="Fira Sans"/>
              </a:rPr>
              <a:t>Arquivos no seu sistema de arquivos</a:t>
            </a:r>
            <a:endParaRPr>
              <a:solidFill>
                <a:srgbClr val="FD8B1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5" name="Google Shape;625;p55"/>
          <p:cNvSpPr/>
          <p:nvPr/>
        </p:nvSpPr>
        <p:spPr>
          <a:xfrm>
            <a:off x="3285200" y="4462900"/>
            <a:ext cx="25083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Local / de trabalho</a:t>
            </a:r>
            <a:endParaRPr b="1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6" name="Google Shape;626;p55"/>
          <p:cNvSpPr/>
          <p:nvPr/>
        </p:nvSpPr>
        <p:spPr>
          <a:xfrm>
            <a:off x="3285500" y="2094300"/>
            <a:ext cx="25083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7" name="Google Shape;627;p55"/>
          <p:cNvSpPr/>
          <p:nvPr/>
        </p:nvSpPr>
        <p:spPr>
          <a:xfrm>
            <a:off x="1676100" y="1941900"/>
            <a:ext cx="279000" cy="2864700"/>
          </a:xfrm>
          <a:prstGeom prst="leftBrace">
            <a:avLst>
              <a:gd fmla="val 50000" name="adj1"/>
              <a:gd fmla="val 64161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5"/>
          <p:cNvSpPr/>
          <p:nvPr/>
        </p:nvSpPr>
        <p:spPr>
          <a:xfrm>
            <a:off x="1676100" y="294900"/>
            <a:ext cx="2790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" name="Google Shape;629;p55"/>
          <p:cNvGrpSpPr/>
          <p:nvPr/>
        </p:nvGrpSpPr>
        <p:grpSpPr>
          <a:xfrm>
            <a:off x="89485" y="3331127"/>
            <a:ext cx="1421842" cy="896599"/>
            <a:chOff x="4575200" y="2289298"/>
            <a:chExt cx="2184425" cy="1377476"/>
          </a:xfrm>
        </p:grpSpPr>
        <p:pic>
          <p:nvPicPr>
            <p:cNvPr id="630" name="Google Shape;630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3" name="Google Shape;633;p55"/>
          <p:cNvGrpSpPr/>
          <p:nvPr/>
        </p:nvGrpSpPr>
        <p:grpSpPr>
          <a:xfrm>
            <a:off x="287633" y="473952"/>
            <a:ext cx="1025553" cy="1077918"/>
            <a:chOff x="313734" y="473938"/>
            <a:chExt cx="1117403" cy="1174459"/>
          </a:xfrm>
        </p:grpSpPr>
        <p:pic>
          <p:nvPicPr>
            <p:cNvPr id="634" name="Google Shape;634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3734" y="671497"/>
              <a:ext cx="976900" cy="9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062" y="473938"/>
              <a:ext cx="717075" cy="717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6" name="Google Shape;636;p55"/>
          <p:cNvSpPr/>
          <p:nvPr/>
        </p:nvSpPr>
        <p:spPr>
          <a:xfrm>
            <a:off x="3285200" y="3145600"/>
            <a:ext cx="25083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37" name="Google Shape;637;p55"/>
          <p:cNvCxnSpPr>
            <a:stCxn id="638" idx="1"/>
            <a:endCxn id="639" idx="1"/>
          </p:cNvCxnSpPr>
          <p:nvPr/>
        </p:nvCxnSpPr>
        <p:spPr>
          <a:xfrm>
            <a:off x="2789825" y="684000"/>
            <a:ext cx="13200" cy="1658400"/>
          </a:xfrm>
          <a:prstGeom prst="curvedConnector3">
            <a:avLst>
              <a:gd fmla="val -1803977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55"/>
          <p:cNvCxnSpPr>
            <a:stCxn id="625" idx="0"/>
            <a:endCxn id="636" idx="2"/>
          </p:cNvCxnSpPr>
          <p:nvPr/>
        </p:nvCxnSpPr>
        <p:spPr>
          <a:xfrm rot="-5400000">
            <a:off x="4233800" y="4156750"/>
            <a:ext cx="611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1" name="Google Shape;641;p55"/>
          <p:cNvCxnSpPr>
            <a:stCxn id="636" idx="0"/>
            <a:endCxn id="626" idx="2"/>
          </p:cNvCxnSpPr>
          <p:nvPr/>
        </p:nvCxnSpPr>
        <p:spPr>
          <a:xfrm rot="-5400000">
            <a:off x="4262150" y="2867800"/>
            <a:ext cx="555000" cy="600"/>
          </a:xfrm>
          <a:prstGeom prst="curvedConnector3">
            <a:avLst>
              <a:gd fmla="val 50009" name="adj1"/>
            </a:avLst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2" name="Google Shape;642;p55"/>
          <p:cNvCxnSpPr>
            <a:stCxn id="626" idx="0"/>
            <a:endCxn id="643" idx="2"/>
          </p:cNvCxnSpPr>
          <p:nvPr/>
        </p:nvCxnSpPr>
        <p:spPr>
          <a:xfrm rot="-5400000">
            <a:off x="4029350" y="1583400"/>
            <a:ext cx="10212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55"/>
          <p:cNvSpPr txBox="1"/>
          <p:nvPr/>
        </p:nvSpPr>
        <p:spPr>
          <a:xfrm>
            <a:off x="4032525" y="2728975"/>
            <a:ext cx="976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73763"/>
                </a:solidFill>
                <a:highlight>
                  <a:srgbClr val="1290BF"/>
                </a:highlight>
                <a:latin typeface="Fira Sans"/>
                <a:ea typeface="Fira Sans"/>
                <a:cs typeface="Fira Sans"/>
                <a:sym typeface="Fira Sans"/>
              </a:rPr>
              <a:t>Commit</a:t>
            </a:r>
            <a:endParaRPr>
              <a:solidFill>
                <a:srgbClr val="073763"/>
              </a:solidFill>
              <a:highlight>
                <a:srgbClr val="1290B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5" name="Google Shape;645;p55"/>
          <p:cNvSpPr txBox="1"/>
          <p:nvPr/>
        </p:nvSpPr>
        <p:spPr>
          <a:xfrm>
            <a:off x="4211600" y="4023250"/>
            <a:ext cx="71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highlight>
                  <a:srgbClr val="8FC13E"/>
                </a:highlight>
                <a:latin typeface="Fira Sans"/>
                <a:ea typeface="Fira Sans"/>
                <a:cs typeface="Fira Sans"/>
                <a:sym typeface="Fira Sans"/>
              </a:rPr>
              <a:t>Add</a:t>
            </a:r>
            <a:endParaRPr>
              <a:solidFill>
                <a:srgbClr val="009900"/>
              </a:solidFill>
              <a:highlight>
                <a:srgbClr val="8FC13E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6" name="Google Shape;646;p55"/>
          <p:cNvSpPr txBox="1"/>
          <p:nvPr/>
        </p:nvSpPr>
        <p:spPr>
          <a:xfrm>
            <a:off x="3874550" y="1388800"/>
            <a:ext cx="1330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D3658"/>
                </a:solidFill>
                <a:highlight>
                  <a:srgbClr val="FF66CC"/>
                </a:highlight>
                <a:latin typeface="Fira Sans"/>
                <a:ea typeface="Fira Sans"/>
                <a:cs typeface="Fira Sans"/>
                <a:sym typeface="Fira Sans"/>
              </a:rPr>
              <a:t>Push ou Pull Request</a:t>
            </a:r>
            <a:endParaRPr>
              <a:solidFill>
                <a:srgbClr val="5D3658"/>
              </a:solidFill>
              <a:highlight>
                <a:srgbClr val="FF66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47" name="Google Shape;647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8025" y="4320225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55"/>
          <p:cNvGrpSpPr/>
          <p:nvPr/>
        </p:nvGrpSpPr>
        <p:grpSpPr>
          <a:xfrm>
            <a:off x="2789825" y="294900"/>
            <a:ext cx="3003675" cy="778200"/>
            <a:chOff x="4542425" y="675900"/>
            <a:chExt cx="3003675" cy="778200"/>
          </a:xfrm>
        </p:grpSpPr>
        <p:sp>
          <p:nvSpPr>
            <p:cNvPr id="643" name="Google Shape;643;p55"/>
            <p:cNvSpPr/>
            <p:nvPr/>
          </p:nvSpPr>
          <p:spPr>
            <a:xfrm>
              <a:off x="5037800" y="675900"/>
              <a:ext cx="25083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638" name="Google Shape;638;p5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9" name="Google Shape;639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02988" y="1953300"/>
            <a:ext cx="778200" cy="7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55"/>
          <p:cNvCxnSpPr>
            <a:stCxn id="638" idx="1"/>
            <a:endCxn id="647" idx="1"/>
          </p:cNvCxnSpPr>
          <p:nvPr/>
        </p:nvCxnSpPr>
        <p:spPr>
          <a:xfrm flipH="1">
            <a:off x="2668025" y="684000"/>
            <a:ext cx="121800" cy="3994800"/>
          </a:xfrm>
          <a:prstGeom prst="curvedConnector3">
            <a:avLst>
              <a:gd fmla="val 466995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0" name="Google Shape;650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10088" y="3136758"/>
            <a:ext cx="77820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5"/>
          <p:cNvSpPr txBox="1"/>
          <p:nvPr/>
        </p:nvSpPr>
        <p:spPr>
          <a:xfrm>
            <a:off x="2072813" y="1244575"/>
            <a:ext cx="717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Clone 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ou</a:t>
            </a:r>
            <a:endParaRPr sz="1200"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Pull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2" name="Google Shape;652;p55"/>
          <p:cNvSpPr txBox="1"/>
          <p:nvPr/>
        </p:nvSpPr>
        <p:spPr>
          <a:xfrm>
            <a:off x="6149950" y="373075"/>
            <a:ext cx="21840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nos servidores do GitHub</a:t>
            </a:r>
            <a:endParaRPr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3" name="Google Shape;653;p55"/>
          <p:cNvSpPr txBox="1"/>
          <p:nvPr/>
        </p:nvSpPr>
        <p:spPr>
          <a:xfrm>
            <a:off x="6149950" y="2038175"/>
            <a:ext cx="21840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Repositório (coleção de commits) local</a:t>
            </a:r>
            <a:endParaRPr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4" name="Google Shape;654;p55"/>
          <p:cNvSpPr txBox="1"/>
          <p:nvPr/>
        </p:nvSpPr>
        <p:spPr>
          <a:xfrm>
            <a:off x="6218750" y="3201900"/>
            <a:ext cx="21840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FC13E"/>
                </a:solidFill>
                <a:latin typeface="Fira Sans"/>
                <a:ea typeface="Fira Sans"/>
                <a:cs typeface="Fira Sans"/>
                <a:sym typeface="Fira Sans"/>
              </a:rPr>
              <a:t>Arquivos marcados para o próximo commit</a:t>
            </a:r>
            <a:endParaRPr>
              <a:solidFill>
                <a:srgbClr val="8FC13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5" name="Google Shape;655;p55"/>
          <p:cNvSpPr txBox="1"/>
          <p:nvPr/>
        </p:nvSpPr>
        <p:spPr>
          <a:xfrm>
            <a:off x="6218750" y="4428650"/>
            <a:ext cx="21840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D8B19"/>
                </a:solidFill>
                <a:latin typeface="Fira Sans"/>
                <a:ea typeface="Fira Sans"/>
                <a:cs typeface="Fira Sans"/>
                <a:sym typeface="Fira Sans"/>
              </a:rPr>
              <a:t>Arquivos no seu sistema de arquivos</a:t>
            </a:r>
            <a:endParaRPr>
              <a:solidFill>
                <a:srgbClr val="FD8B1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49" y="-595727"/>
            <a:ext cx="9157550" cy="613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6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3550" y="-716950"/>
            <a:ext cx="9157550" cy="651595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6"/>
          <p:cNvSpPr txBox="1"/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Branches, merge e conflitos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8" name="Google Shape;668;p57"/>
          <p:cNvSpPr txBox="1"/>
          <p:nvPr>
            <p:ph type="title"/>
          </p:nvPr>
        </p:nvSpPr>
        <p:spPr>
          <a:xfrm>
            <a:off x="457200" y="434575"/>
            <a:ext cx="6488400" cy="10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Branches</a:t>
            </a:r>
            <a:endParaRPr/>
          </a:p>
        </p:txBody>
      </p:sp>
      <p:sp>
        <p:nvSpPr>
          <p:cNvPr id="669" name="Google Shape;669;p57"/>
          <p:cNvSpPr txBox="1"/>
          <p:nvPr>
            <p:ph idx="1" type="body"/>
          </p:nvPr>
        </p:nvSpPr>
        <p:spPr>
          <a:xfrm>
            <a:off x="457200" y="1529575"/>
            <a:ext cx="17649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Ramificações nomeadas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670" name="Google Shape;670;p57"/>
          <p:cNvSpPr/>
          <p:nvPr/>
        </p:nvSpPr>
        <p:spPr>
          <a:xfrm>
            <a:off x="1762950" y="41791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71" name="Google Shape;671;p57"/>
          <p:cNvSpPr/>
          <p:nvPr/>
        </p:nvSpPr>
        <p:spPr>
          <a:xfrm>
            <a:off x="2315251" y="41791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72" name="Google Shape;672;p57"/>
          <p:cNvSpPr/>
          <p:nvPr/>
        </p:nvSpPr>
        <p:spPr>
          <a:xfrm>
            <a:off x="3096152" y="41791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73" name="Google Shape;673;p57"/>
          <p:cNvSpPr/>
          <p:nvPr/>
        </p:nvSpPr>
        <p:spPr>
          <a:xfrm>
            <a:off x="3800852" y="41791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674" name="Google Shape;674;p57"/>
          <p:cNvCxnSpPr>
            <a:stCxn id="670" idx="6"/>
            <a:endCxn id="671" idx="2"/>
          </p:cNvCxnSpPr>
          <p:nvPr/>
        </p:nvCxnSpPr>
        <p:spPr>
          <a:xfrm>
            <a:off x="2044350" y="4319821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57"/>
          <p:cNvCxnSpPr>
            <a:stCxn id="671" idx="6"/>
            <a:endCxn id="672" idx="2"/>
          </p:cNvCxnSpPr>
          <p:nvPr/>
        </p:nvCxnSpPr>
        <p:spPr>
          <a:xfrm>
            <a:off x="2596651" y="4319821"/>
            <a:ext cx="4995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57"/>
          <p:cNvCxnSpPr>
            <a:stCxn id="672" idx="6"/>
            <a:endCxn id="673" idx="2"/>
          </p:cNvCxnSpPr>
          <p:nvPr/>
        </p:nvCxnSpPr>
        <p:spPr>
          <a:xfrm>
            <a:off x="3377552" y="4319821"/>
            <a:ext cx="4233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57"/>
          <p:cNvCxnSpPr>
            <a:stCxn id="673" idx="6"/>
            <a:endCxn id="678" idx="2"/>
          </p:cNvCxnSpPr>
          <p:nvPr/>
        </p:nvCxnSpPr>
        <p:spPr>
          <a:xfrm>
            <a:off x="4082252" y="4319821"/>
            <a:ext cx="476400" cy="36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57"/>
          <p:cNvSpPr/>
          <p:nvPr/>
        </p:nvSpPr>
        <p:spPr>
          <a:xfrm>
            <a:off x="5134054" y="41791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680" name="Google Shape;680;p57"/>
          <p:cNvCxnSpPr>
            <a:stCxn id="678" idx="6"/>
            <a:endCxn id="679" idx="2"/>
          </p:cNvCxnSpPr>
          <p:nvPr/>
        </p:nvCxnSpPr>
        <p:spPr>
          <a:xfrm flipH="1" rot="10800000">
            <a:off x="4839974" y="4319832"/>
            <a:ext cx="294000" cy="36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p57"/>
          <p:cNvSpPr/>
          <p:nvPr/>
        </p:nvSpPr>
        <p:spPr>
          <a:xfrm>
            <a:off x="3008939" y="2789850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682" name="Google Shape;682;p57"/>
          <p:cNvSpPr/>
          <p:nvPr/>
        </p:nvSpPr>
        <p:spPr>
          <a:xfrm>
            <a:off x="3912543" y="2789850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cxnSp>
        <p:nvCxnSpPr>
          <p:cNvPr id="683" name="Google Shape;683;p57"/>
          <p:cNvCxnSpPr>
            <a:stCxn id="681" idx="6"/>
            <a:endCxn id="682" idx="2"/>
          </p:cNvCxnSpPr>
          <p:nvPr/>
        </p:nvCxnSpPr>
        <p:spPr>
          <a:xfrm>
            <a:off x="3290339" y="2930550"/>
            <a:ext cx="6222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7"/>
          <p:cNvCxnSpPr>
            <a:stCxn id="671" idx="6"/>
            <a:endCxn id="681" idx="2"/>
          </p:cNvCxnSpPr>
          <p:nvPr/>
        </p:nvCxnSpPr>
        <p:spPr>
          <a:xfrm flipH="1" rot="10800000">
            <a:off x="2596651" y="2930521"/>
            <a:ext cx="412200" cy="1389300"/>
          </a:xfrm>
          <a:prstGeom prst="curvedConnector3">
            <a:avLst>
              <a:gd fmla="val 50011" name="adj1"/>
            </a:avLst>
          </a:prstGeom>
          <a:noFill/>
          <a:ln cap="flat" cmpd="sng" w="1905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p57"/>
          <p:cNvSpPr/>
          <p:nvPr/>
        </p:nvSpPr>
        <p:spPr>
          <a:xfrm>
            <a:off x="4558574" y="4182732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85" name="Google Shape;685;p57"/>
          <p:cNvSpPr/>
          <p:nvPr/>
        </p:nvSpPr>
        <p:spPr>
          <a:xfrm>
            <a:off x="6238579" y="418184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686" name="Google Shape;686;p57"/>
          <p:cNvCxnSpPr>
            <a:stCxn id="687" idx="6"/>
            <a:endCxn id="685" idx="2"/>
          </p:cNvCxnSpPr>
          <p:nvPr/>
        </p:nvCxnSpPr>
        <p:spPr>
          <a:xfrm flipH="1" rot="10800000">
            <a:off x="5944499" y="4322557"/>
            <a:ext cx="294000" cy="36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57"/>
          <p:cNvSpPr/>
          <p:nvPr/>
        </p:nvSpPr>
        <p:spPr>
          <a:xfrm>
            <a:off x="5663099" y="4185457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688" name="Google Shape;688;p57"/>
          <p:cNvCxnSpPr>
            <a:stCxn id="679" idx="6"/>
            <a:endCxn id="687" idx="2"/>
          </p:cNvCxnSpPr>
          <p:nvPr/>
        </p:nvCxnSpPr>
        <p:spPr>
          <a:xfrm>
            <a:off x="5415454" y="4319821"/>
            <a:ext cx="247500" cy="63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57"/>
          <p:cNvSpPr/>
          <p:nvPr/>
        </p:nvSpPr>
        <p:spPr>
          <a:xfrm>
            <a:off x="4892318" y="2791650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cxnSp>
        <p:nvCxnSpPr>
          <p:cNvPr id="690" name="Google Shape;690;p57"/>
          <p:cNvCxnSpPr>
            <a:stCxn id="682" idx="6"/>
            <a:endCxn id="689" idx="2"/>
          </p:cNvCxnSpPr>
          <p:nvPr/>
        </p:nvCxnSpPr>
        <p:spPr>
          <a:xfrm>
            <a:off x="4193943" y="2930550"/>
            <a:ext cx="698400" cy="180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1" name="Google Shape;691;p57"/>
          <p:cNvSpPr/>
          <p:nvPr/>
        </p:nvSpPr>
        <p:spPr>
          <a:xfrm>
            <a:off x="5414893" y="2789862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cxnSp>
        <p:nvCxnSpPr>
          <p:cNvPr id="692" name="Google Shape;692;p57"/>
          <p:cNvCxnSpPr>
            <a:stCxn id="689" idx="6"/>
            <a:endCxn id="691" idx="2"/>
          </p:cNvCxnSpPr>
          <p:nvPr/>
        </p:nvCxnSpPr>
        <p:spPr>
          <a:xfrm flipH="1" rot="10800000">
            <a:off x="5173718" y="2930550"/>
            <a:ext cx="241200" cy="180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3" name="Google Shape;693;p57"/>
          <p:cNvCxnSpPr>
            <a:stCxn id="691" idx="6"/>
            <a:endCxn id="685" idx="2"/>
          </p:cNvCxnSpPr>
          <p:nvPr/>
        </p:nvCxnSpPr>
        <p:spPr>
          <a:xfrm>
            <a:off x="5696293" y="2930562"/>
            <a:ext cx="542400" cy="1392000"/>
          </a:xfrm>
          <a:prstGeom prst="curvedConnector3">
            <a:avLst>
              <a:gd fmla="val 49989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4" name="Google Shape;694;p57"/>
          <p:cNvSpPr/>
          <p:nvPr/>
        </p:nvSpPr>
        <p:spPr>
          <a:xfrm>
            <a:off x="6814054" y="41791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695" name="Google Shape;695;p57"/>
          <p:cNvCxnSpPr>
            <a:stCxn id="685" idx="6"/>
            <a:endCxn id="694" idx="2"/>
          </p:cNvCxnSpPr>
          <p:nvPr/>
        </p:nvCxnSpPr>
        <p:spPr>
          <a:xfrm flipH="1" rot="10800000">
            <a:off x="6519979" y="4319846"/>
            <a:ext cx="294000" cy="27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57"/>
          <p:cNvCxnSpPr>
            <a:stCxn id="673" idx="6"/>
            <a:endCxn id="689" idx="2"/>
          </p:cNvCxnSpPr>
          <p:nvPr/>
        </p:nvCxnSpPr>
        <p:spPr>
          <a:xfrm flipH="1" rot="10800000">
            <a:off x="4082252" y="2932321"/>
            <a:ext cx="810000" cy="13875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7" name="Google Shape;697;p57"/>
          <p:cNvSpPr/>
          <p:nvPr/>
        </p:nvSpPr>
        <p:spPr>
          <a:xfrm>
            <a:off x="3744139" y="66072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3744150" y="108719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99" name="Google Shape;699;p57"/>
          <p:cNvSpPr txBox="1"/>
          <p:nvPr/>
        </p:nvSpPr>
        <p:spPr>
          <a:xfrm>
            <a:off x="4025550" y="548525"/>
            <a:ext cx="194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commits em uma branch qualquer</a:t>
            </a:r>
            <a:endParaRPr sz="13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0" name="Google Shape;700;p57"/>
          <p:cNvSpPr txBox="1"/>
          <p:nvPr/>
        </p:nvSpPr>
        <p:spPr>
          <a:xfrm>
            <a:off x="4025550" y="1031100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commits na master</a:t>
            </a:r>
            <a:endParaRPr sz="13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1" name="Google Shape;701;p57"/>
          <p:cNvSpPr txBox="1"/>
          <p:nvPr/>
        </p:nvSpPr>
        <p:spPr>
          <a:xfrm>
            <a:off x="562425" y="3428375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C85E7C"/>
                </a:solidFill>
                <a:latin typeface="Fira Sans"/>
                <a:ea typeface="Fira Sans"/>
                <a:cs typeface="Fira Sans"/>
                <a:sym typeface="Fira Sans"/>
              </a:rPr>
              <a:t>Criando uma ramificação do projeto</a:t>
            </a:r>
            <a:endParaRPr sz="1300">
              <a:solidFill>
                <a:srgbClr val="C85E7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2" name="Google Shape;702;p57"/>
          <p:cNvSpPr txBox="1"/>
          <p:nvPr/>
        </p:nvSpPr>
        <p:spPr>
          <a:xfrm>
            <a:off x="5693775" y="2259275"/>
            <a:ext cx="194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Exemplo de ramo secundário</a:t>
            </a:r>
            <a:endParaRPr sz="13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3" name="Google Shape;703;p57"/>
          <p:cNvSpPr txBox="1"/>
          <p:nvPr/>
        </p:nvSpPr>
        <p:spPr>
          <a:xfrm>
            <a:off x="7296750" y="4123025"/>
            <a:ext cx="163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Ramo principal (</a:t>
            </a:r>
            <a:r>
              <a:rPr b="1" lang="pt-BR" sz="13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r>
              <a:rPr lang="pt-BR" sz="13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3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4" name="Google Shape;704;p57"/>
          <p:cNvSpPr txBox="1"/>
          <p:nvPr/>
        </p:nvSpPr>
        <p:spPr>
          <a:xfrm>
            <a:off x="5971950" y="3191150"/>
            <a:ext cx="280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C85E7C"/>
                </a:solidFill>
                <a:latin typeface="Fira Sans"/>
                <a:ea typeface="Fira Sans"/>
                <a:cs typeface="Fira Sans"/>
                <a:sym typeface="Fira Sans"/>
              </a:rPr>
              <a:t>Combinando as os arquivos na branch secundária com as alterações na branch principal</a:t>
            </a:r>
            <a:endParaRPr sz="1300">
              <a:solidFill>
                <a:srgbClr val="C85E7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5" name="Google Shape;705;p57"/>
          <p:cNvSpPr txBox="1"/>
          <p:nvPr/>
        </p:nvSpPr>
        <p:spPr>
          <a:xfrm>
            <a:off x="3231700" y="3498738"/>
            <a:ext cx="145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C85E7C"/>
                </a:solidFill>
                <a:latin typeface="Fira Sans"/>
                <a:ea typeface="Fira Sans"/>
                <a:cs typeface="Fira Sans"/>
                <a:sym typeface="Fira Sans"/>
              </a:rPr>
              <a:t>Atualizando a ramificação</a:t>
            </a:r>
            <a:endParaRPr sz="1300">
              <a:solidFill>
                <a:srgbClr val="C85E7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1" name="Google Shape;711;p58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712" name="Google Shape;712;p58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3" name="Google Shape;713;p58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4" name="Google Shape;714;p58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58"/>
          <p:cNvSpPr txBox="1"/>
          <p:nvPr/>
        </p:nvSpPr>
        <p:spPr>
          <a:xfrm>
            <a:off x="1771275" y="3077975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1" name="Google Shape;721;p59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723" name="Google Shape;723;p59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p59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725" name="Google Shape;725;p59"/>
          <p:cNvCxnSpPr>
            <a:stCxn id="721" idx="6"/>
            <a:endCxn id="722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59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21235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8" name="Google Shape;728;p59"/>
          <p:cNvSpPr txBox="1"/>
          <p:nvPr/>
        </p:nvSpPr>
        <p:spPr>
          <a:xfrm>
            <a:off x="2888900" y="3023900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34" name="Google Shape;734;p60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735" name="Google Shape;735;p60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736" name="Google Shape;736;p60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7" name="Google Shape;737;p60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738" name="Google Shape;738;p60"/>
          <p:cNvCxnSpPr>
            <a:stCxn id="734" idx="6"/>
            <a:endCxn id="735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9" name="Google Shape;739;p60"/>
          <p:cNvSpPr/>
          <p:nvPr/>
        </p:nvSpPr>
        <p:spPr>
          <a:xfrm>
            <a:off x="32926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0" name="Google Shape;740;p60"/>
          <p:cNvCxnSpPr>
            <a:stCxn id="735" idx="6"/>
            <a:endCxn id="739" idx="2"/>
          </p:cNvCxnSpPr>
          <p:nvPr/>
        </p:nvCxnSpPr>
        <p:spPr>
          <a:xfrm flipH="1" rot="10800000">
            <a:off x="2705550" y="2081075"/>
            <a:ext cx="587100" cy="1193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Google Shape;741;p60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21235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2824500" y="2571750"/>
            <a:ext cx="317100" cy="3936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8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4" name="Google Shape;744;p60"/>
          <p:cNvSpPr/>
          <p:nvPr/>
        </p:nvSpPr>
        <p:spPr>
          <a:xfrm>
            <a:off x="3287575" y="9310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5" name="Google Shape;745;p60"/>
          <p:cNvSpPr txBox="1"/>
          <p:nvPr/>
        </p:nvSpPr>
        <p:spPr>
          <a:xfrm>
            <a:off x="3980300" y="1884400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adicionar-numeros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6" name="Google Shape;746;p60"/>
          <p:cNvSpPr txBox="1"/>
          <p:nvPr/>
        </p:nvSpPr>
        <p:spPr>
          <a:xfrm>
            <a:off x="3093200" y="3023900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7" name="Google Shape;747;p60"/>
          <p:cNvSpPr txBox="1"/>
          <p:nvPr/>
        </p:nvSpPr>
        <p:spPr>
          <a:xfrm>
            <a:off x="1396475" y="2084875"/>
            <a:ext cx="1521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Criando um branch</a:t>
            </a:r>
            <a:endParaRPr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3" name="Google Shape;753;p61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754" name="Google Shape;754;p61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755" name="Google Shape;755;p61"/>
          <p:cNvSpPr/>
          <p:nvPr/>
        </p:nvSpPr>
        <p:spPr>
          <a:xfrm>
            <a:off x="32604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756" name="Google Shape;756;p61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7" name="Google Shape;757;p61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758" name="Google Shape;758;p61"/>
          <p:cNvCxnSpPr>
            <a:stCxn id="753" idx="6"/>
            <a:endCxn id="754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61"/>
          <p:cNvCxnSpPr>
            <a:stCxn id="754" idx="6"/>
            <a:endCxn id="755" idx="2"/>
          </p:cNvCxnSpPr>
          <p:nvPr/>
        </p:nvCxnSpPr>
        <p:spPr>
          <a:xfrm>
            <a:off x="27055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61"/>
          <p:cNvSpPr/>
          <p:nvPr/>
        </p:nvSpPr>
        <p:spPr>
          <a:xfrm>
            <a:off x="32926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1" name="Google Shape;761;p61"/>
          <p:cNvCxnSpPr>
            <a:stCxn id="754" idx="6"/>
            <a:endCxn id="760" idx="2"/>
          </p:cNvCxnSpPr>
          <p:nvPr/>
        </p:nvCxnSpPr>
        <p:spPr>
          <a:xfrm flipH="1" rot="10800000">
            <a:off x="2705550" y="2081075"/>
            <a:ext cx="587100" cy="1193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2" name="Google Shape;762;p61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3" name="Google Shape;763;p61"/>
          <p:cNvSpPr/>
          <p:nvPr/>
        </p:nvSpPr>
        <p:spPr>
          <a:xfrm>
            <a:off x="21235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32553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2824500" y="2571750"/>
            <a:ext cx="317100" cy="3936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8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3287575" y="9310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7" name="Google Shape;767;p61"/>
          <p:cNvSpPr txBox="1"/>
          <p:nvPr/>
        </p:nvSpPr>
        <p:spPr>
          <a:xfrm>
            <a:off x="3970475" y="1884400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adicionar-numeros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8" name="Google Shape;768;p61"/>
          <p:cNvSpPr txBox="1"/>
          <p:nvPr/>
        </p:nvSpPr>
        <p:spPr>
          <a:xfrm>
            <a:off x="3946425" y="3102025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87" y="-686237"/>
            <a:ext cx="9157575" cy="651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6775" y="-686225"/>
            <a:ext cx="9157550" cy="65159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problema queremos resolver?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4" name="Google Shape;774;p62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775" name="Google Shape;775;p62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776" name="Google Shape;776;p62"/>
          <p:cNvSpPr/>
          <p:nvPr/>
        </p:nvSpPr>
        <p:spPr>
          <a:xfrm>
            <a:off x="32604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777" name="Google Shape;777;p62"/>
          <p:cNvSpPr/>
          <p:nvPr/>
        </p:nvSpPr>
        <p:spPr>
          <a:xfrm>
            <a:off x="43922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778" name="Google Shape;778;p62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62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780" name="Google Shape;780;p62"/>
          <p:cNvCxnSpPr>
            <a:stCxn id="774" idx="6"/>
            <a:endCxn id="775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" name="Google Shape;781;p62"/>
          <p:cNvCxnSpPr>
            <a:stCxn id="775" idx="6"/>
            <a:endCxn id="776" idx="2"/>
          </p:cNvCxnSpPr>
          <p:nvPr/>
        </p:nvCxnSpPr>
        <p:spPr>
          <a:xfrm>
            <a:off x="27055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2" name="Google Shape;782;p62"/>
          <p:cNvCxnSpPr>
            <a:stCxn id="776" idx="6"/>
            <a:endCxn id="777" idx="2"/>
          </p:cNvCxnSpPr>
          <p:nvPr/>
        </p:nvCxnSpPr>
        <p:spPr>
          <a:xfrm>
            <a:off x="38373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3" name="Google Shape;783;p62"/>
          <p:cNvSpPr/>
          <p:nvPr/>
        </p:nvSpPr>
        <p:spPr>
          <a:xfrm>
            <a:off x="32926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2"/>
          <p:cNvSpPr/>
          <p:nvPr/>
        </p:nvSpPr>
        <p:spPr>
          <a:xfrm>
            <a:off x="43482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5" name="Google Shape;785;p62"/>
          <p:cNvCxnSpPr>
            <a:stCxn id="783" idx="6"/>
            <a:endCxn id="784" idx="2"/>
          </p:cNvCxnSpPr>
          <p:nvPr/>
        </p:nvCxnSpPr>
        <p:spPr>
          <a:xfrm>
            <a:off x="3869575" y="2081200"/>
            <a:ext cx="478800" cy="0"/>
          </a:xfrm>
          <a:prstGeom prst="straightConnector1">
            <a:avLst/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6" name="Google Shape;786;p62"/>
          <p:cNvCxnSpPr>
            <a:stCxn id="775" idx="6"/>
            <a:endCxn id="783" idx="2"/>
          </p:cNvCxnSpPr>
          <p:nvPr/>
        </p:nvCxnSpPr>
        <p:spPr>
          <a:xfrm flipH="1" rot="10800000">
            <a:off x="2705550" y="2081075"/>
            <a:ext cx="587100" cy="1193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7" name="Google Shape;787;p62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21235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9" name="Google Shape;789;p62"/>
          <p:cNvSpPr/>
          <p:nvPr/>
        </p:nvSpPr>
        <p:spPr>
          <a:xfrm>
            <a:off x="32553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0" name="Google Shape;790;p62"/>
          <p:cNvSpPr/>
          <p:nvPr/>
        </p:nvSpPr>
        <p:spPr>
          <a:xfrm>
            <a:off x="4387150" y="37071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1" name="Google Shape;791;p62"/>
          <p:cNvSpPr/>
          <p:nvPr/>
        </p:nvSpPr>
        <p:spPr>
          <a:xfrm>
            <a:off x="2824500" y="2571750"/>
            <a:ext cx="317100" cy="3936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8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2" name="Google Shape;792;p62"/>
          <p:cNvSpPr/>
          <p:nvPr/>
        </p:nvSpPr>
        <p:spPr>
          <a:xfrm>
            <a:off x="3287575" y="9310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3" name="Google Shape;793;p62"/>
          <p:cNvSpPr/>
          <p:nvPr/>
        </p:nvSpPr>
        <p:spPr>
          <a:xfrm>
            <a:off x="4387150" y="9203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4" name="Google Shape;794;p62"/>
          <p:cNvSpPr txBox="1"/>
          <p:nvPr/>
        </p:nvSpPr>
        <p:spPr>
          <a:xfrm>
            <a:off x="5206075" y="1792750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adicionar-numeros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95" name="Google Shape;795;p62"/>
          <p:cNvSpPr txBox="1"/>
          <p:nvPr/>
        </p:nvSpPr>
        <p:spPr>
          <a:xfrm>
            <a:off x="5424375" y="3100100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3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01" name="Google Shape;801;p63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02" name="Google Shape;802;p63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03" name="Google Shape;803;p63"/>
          <p:cNvSpPr/>
          <p:nvPr/>
        </p:nvSpPr>
        <p:spPr>
          <a:xfrm>
            <a:off x="32604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04" name="Google Shape;804;p63"/>
          <p:cNvSpPr/>
          <p:nvPr/>
        </p:nvSpPr>
        <p:spPr>
          <a:xfrm>
            <a:off x="43922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05" name="Google Shape;805;p63"/>
          <p:cNvSpPr/>
          <p:nvPr/>
        </p:nvSpPr>
        <p:spPr>
          <a:xfrm>
            <a:off x="5524050" y="2986325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806" name="Google Shape;806;p63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7" name="Google Shape;807;p63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808" name="Google Shape;808;p63"/>
          <p:cNvCxnSpPr>
            <a:stCxn id="801" idx="6"/>
            <a:endCxn id="802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9" name="Google Shape;809;p63"/>
          <p:cNvCxnSpPr>
            <a:stCxn id="802" idx="6"/>
            <a:endCxn id="803" idx="2"/>
          </p:cNvCxnSpPr>
          <p:nvPr/>
        </p:nvCxnSpPr>
        <p:spPr>
          <a:xfrm>
            <a:off x="27055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0" name="Google Shape;810;p63"/>
          <p:cNvCxnSpPr>
            <a:stCxn id="803" idx="6"/>
            <a:endCxn id="804" idx="2"/>
          </p:cNvCxnSpPr>
          <p:nvPr/>
        </p:nvCxnSpPr>
        <p:spPr>
          <a:xfrm>
            <a:off x="38373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63"/>
          <p:cNvCxnSpPr>
            <a:stCxn id="804" idx="6"/>
            <a:endCxn id="805" idx="2"/>
          </p:cNvCxnSpPr>
          <p:nvPr/>
        </p:nvCxnSpPr>
        <p:spPr>
          <a:xfrm>
            <a:off x="49691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2" name="Google Shape;812;p63"/>
          <p:cNvSpPr/>
          <p:nvPr/>
        </p:nvSpPr>
        <p:spPr>
          <a:xfrm>
            <a:off x="32926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3"/>
          <p:cNvSpPr/>
          <p:nvPr/>
        </p:nvSpPr>
        <p:spPr>
          <a:xfrm>
            <a:off x="43482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4" name="Google Shape;814;p63"/>
          <p:cNvCxnSpPr>
            <a:stCxn id="812" idx="6"/>
            <a:endCxn id="813" idx="2"/>
          </p:cNvCxnSpPr>
          <p:nvPr/>
        </p:nvCxnSpPr>
        <p:spPr>
          <a:xfrm>
            <a:off x="3869575" y="2081200"/>
            <a:ext cx="478800" cy="0"/>
          </a:xfrm>
          <a:prstGeom prst="straightConnector1">
            <a:avLst/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p63"/>
          <p:cNvCxnSpPr>
            <a:stCxn id="802" idx="6"/>
            <a:endCxn id="812" idx="2"/>
          </p:cNvCxnSpPr>
          <p:nvPr/>
        </p:nvCxnSpPr>
        <p:spPr>
          <a:xfrm flipH="1" rot="10800000">
            <a:off x="2705550" y="2081075"/>
            <a:ext cx="587100" cy="1193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6" name="Google Shape;816;p63"/>
          <p:cNvCxnSpPr>
            <a:stCxn id="813" idx="6"/>
            <a:endCxn id="805" idx="2"/>
          </p:cNvCxnSpPr>
          <p:nvPr/>
        </p:nvCxnSpPr>
        <p:spPr>
          <a:xfrm>
            <a:off x="4925175" y="2081200"/>
            <a:ext cx="598800" cy="1193700"/>
          </a:xfrm>
          <a:prstGeom prst="curvedConnector3">
            <a:avLst>
              <a:gd fmla="val 50006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7" name="Google Shape;817;p63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8" name="Google Shape;818;p63"/>
          <p:cNvSpPr/>
          <p:nvPr/>
        </p:nvSpPr>
        <p:spPr>
          <a:xfrm>
            <a:off x="21235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9" name="Google Shape;819;p63"/>
          <p:cNvSpPr/>
          <p:nvPr/>
        </p:nvSpPr>
        <p:spPr>
          <a:xfrm>
            <a:off x="32553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0" name="Google Shape;820;p63"/>
          <p:cNvSpPr/>
          <p:nvPr/>
        </p:nvSpPr>
        <p:spPr>
          <a:xfrm>
            <a:off x="4387150" y="37071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1" name="Google Shape;821;p63"/>
          <p:cNvSpPr/>
          <p:nvPr/>
        </p:nvSpPr>
        <p:spPr>
          <a:xfrm>
            <a:off x="2824500" y="2571750"/>
            <a:ext cx="317100" cy="3936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8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2" name="Google Shape;822;p63"/>
          <p:cNvSpPr/>
          <p:nvPr/>
        </p:nvSpPr>
        <p:spPr>
          <a:xfrm>
            <a:off x="3287575" y="9310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4387150" y="9203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5518950" y="37071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b="1" sz="15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b="1" sz="15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5" name="Google Shape;825;p63"/>
          <p:cNvSpPr txBox="1"/>
          <p:nvPr/>
        </p:nvSpPr>
        <p:spPr>
          <a:xfrm>
            <a:off x="5206075" y="1792750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adicionar-numeros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6" name="Google Shape;826;p63"/>
          <p:cNvSpPr txBox="1"/>
          <p:nvPr/>
        </p:nvSpPr>
        <p:spPr>
          <a:xfrm>
            <a:off x="6247800" y="3077975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7" name="Google Shape;827;p63"/>
          <p:cNvSpPr txBox="1"/>
          <p:nvPr/>
        </p:nvSpPr>
        <p:spPr>
          <a:xfrm>
            <a:off x="5368050" y="2384425"/>
            <a:ext cx="685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merge</a:t>
            </a:r>
            <a:endParaRPr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33" name="Google Shape;833;p64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34" name="Google Shape;834;p64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35" name="Google Shape;835;p64"/>
          <p:cNvSpPr/>
          <p:nvPr/>
        </p:nvSpPr>
        <p:spPr>
          <a:xfrm>
            <a:off x="32604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36" name="Google Shape;836;p64"/>
          <p:cNvSpPr/>
          <p:nvPr/>
        </p:nvSpPr>
        <p:spPr>
          <a:xfrm>
            <a:off x="43922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37" name="Google Shape;837;p64"/>
          <p:cNvSpPr/>
          <p:nvPr/>
        </p:nvSpPr>
        <p:spPr>
          <a:xfrm>
            <a:off x="5524050" y="2986325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838" name="Google Shape;838;p64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9" name="Google Shape;839;p64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840" name="Google Shape;840;p64"/>
          <p:cNvCxnSpPr>
            <a:stCxn id="833" idx="6"/>
            <a:endCxn id="834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64"/>
          <p:cNvCxnSpPr>
            <a:stCxn id="834" idx="6"/>
            <a:endCxn id="835" idx="2"/>
          </p:cNvCxnSpPr>
          <p:nvPr/>
        </p:nvCxnSpPr>
        <p:spPr>
          <a:xfrm>
            <a:off x="27055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64"/>
          <p:cNvCxnSpPr>
            <a:stCxn id="835" idx="6"/>
            <a:endCxn id="836" idx="2"/>
          </p:cNvCxnSpPr>
          <p:nvPr/>
        </p:nvCxnSpPr>
        <p:spPr>
          <a:xfrm>
            <a:off x="38373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64"/>
          <p:cNvCxnSpPr>
            <a:stCxn id="836" idx="6"/>
            <a:endCxn id="837" idx="2"/>
          </p:cNvCxnSpPr>
          <p:nvPr/>
        </p:nvCxnSpPr>
        <p:spPr>
          <a:xfrm>
            <a:off x="49691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4" name="Google Shape;844;p64"/>
          <p:cNvSpPr/>
          <p:nvPr/>
        </p:nvSpPr>
        <p:spPr>
          <a:xfrm>
            <a:off x="6655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845" name="Google Shape;845;p64"/>
          <p:cNvCxnSpPr>
            <a:stCxn id="837" idx="6"/>
            <a:endCxn id="844" idx="2"/>
          </p:cNvCxnSpPr>
          <p:nvPr/>
        </p:nvCxnSpPr>
        <p:spPr>
          <a:xfrm>
            <a:off x="61009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64"/>
          <p:cNvSpPr/>
          <p:nvPr/>
        </p:nvSpPr>
        <p:spPr>
          <a:xfrm>
            <a:off x="32926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4"/>
          <p:cNvSpPr/>
          <p:nvPr/>
        </p:nvSpPr>
        <p:spPr>
          <a:xfrm>
            <a:off x="43482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8" name="Google Shape;848;p64"/>
          <p:cNvCxnSpPr>
            <a:stCxn id="846" idx="6"/>
            <a:endCxn id="847" idx="2"/>
          </p:cNvCxnSpPr>
          <p:nvPr/>
        </p:nvCxnSpPr>
        <p:spPr>
          <a:xfrm>
            <a:off x="3869575" y="2081200"/>
            <a:ext cx="478800" cy="0"/>
          </a:xfrm>
          <a:prstGeom prst="straightConnector1">
            <a:avLst/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9" name="Google Shape;849;p64"/>
          <p:cNvCxnSpPr>
            <a:stCxn id="834" idx="6"/>
            <a:endCxn id="846" idx="2"/>
          </p:cNvCxnSpPr>
          <p:nvPr/>
        </p:nvCxnSpPr>
        <p:spPr>
          <a:xfrm flipH="1" rot="10800000">
            <a:off x="2705550" y="2081075"/>
            <a:ext cx="587100" cy="1193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0" name="Google Shape;850;p64"/>
          <p:cNvCxnSpPr>
            <a:stCxn id="847" idx="6"/>
            <a:endCxn id="837" idx="2"/>
          </p:cNvCxnSpPr>
          <p:nvPr/>
        </p:nvCxnSpPr>
        <p:spPr>
          <a:xfrm>
            <a:off x="4925175" y="2081200"/>
            <a:ext cx="598800" cy="1193700"/>
          </a:xfrm>
          <a:prstGeom prst="curvedConnector3">
            <a:avLst>
              <a:gd fmla="val 50006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" name="Google Shape;851;p64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2" name="Google Shape;852;p64"/>
          <p:cNvSpPr/>
          <p:nvPr/>
        </p:nvSpPr>
        <p:spPr>
          <a:xfrm>
            <a:off x="21235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32553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4387150" y="37071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2824500" y="2571750"/>
            <a:ext cx="317100" cy="3936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8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Google Shape;856;p64"/>
          <p:cNvSpPr/>
          <p:nvPr/>
        </p:nvSpPr>
        <p:spPr>
          <a:xfrm>
            <a:off x="3287575" y="9310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7" name="Google Shape;857;p64"/>
          <p:cNvSpPr/>
          <p:nvPr/>
        </p:nvSpPr>
        <p:spPr>
          <a:xfrm>
            <a:off x="4387150" y="9203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8" name="Google Shape;858;p64"/>
          <p:cNvSpPr/>
          <p:nvPr/>
        </p:nvSpPr>
        <p:spPr>
          <a:xfrm>
            <a:off x="5518950" y="37071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b="1" sz="15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b="1" sz="15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9" name="Google Shape;859;p64"/>
          <p:cNvSpPr/>
          <p:nvPr/>
        </p:nvSpPr>
        <p:spPr>
          <a:xfrm>
            <a:off x="66559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ABCD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64"/>
          <p:cNvSpPr txBox="1"/>
          <p:nvPr/>
        </p:nvSpPr>
        <p:spPr>
          <a:xfrm>
            <a:off x="5206075" y="1792750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adicionar-numeros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61" name="Google Shape;861;p64"/>
          <p:cNvSpPr txBox="1"/>
          <p:nvPr/>
        </p:nvSpPr>
        <p:spPr>
          <a:xfrm>
            <a:off x="7329375" y="3023900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5"/>
          <p:cNvSpPr txBox="1"/>
          <p:nvPr>
            <p:ph type="title"/>
          </p:nvPr>
        </p:nvSpPr>
        <p:spPr>
          <a:xfrm>
            <a:off x="304800" y="3492738"/>
            <a:ext cx="4114800" cy="14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Conflitos</a:t>
            </a:r>
            <a:endParaRPr/>
          </a:p>
        </p:txBody>
      </p:sp>
      <p:sp>
        <p:nvSpPr>
          <p:cNvPr id="867" name="Google Shape;867;p6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73" name="Google Shape;873;p66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74" name="Google Shape;874;p66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875" name="Google Shape;875;p66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66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877" name="Google Shape;877;p66"/>
          <p:cNvCxnSpPr>
            <a:stCxn id="873" idx="6"/>
            <a:endCxn id="874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66"/>
          <p:cNvSpPr/>
          <p:nvPr/>
        </p:nvSpPr>
        <p:spPr>
          <a:xfrm>
            <a:off x="32926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9" name="Google Shape;879;p66"/>
          <p:cNvCxnSpPr>
            <a:stCxn id="874" idx="6"/>
            <a:endCxn id="878" idx="2"/>
          </p:cNvCxnSpPr>
          <p:nvPr/>
        </p:nvCxnSpPr>
        <p:spPr>
          <a:xfrm flipH="1" rot="10800000">
            <a:off x="2705550" y="2081075"/>
            <a:ext cx="587100" cy="1193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66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1" name="Google Shape;881;p66"/>
          <p:cNvSpPr/>
          <p:nvPr/>
        </p:nvSpPr>
        <p:spPr>
          <a:xfrm>
            <a:off x="21235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2" name="Google Shape;882;p66"/>
          <p:cNvSpPr/>
          <p:nvPr/>
        </p:nvSpPr>
        <p:spPr>
          <a:xfrm>
            <a:off x="2824500" y="2571750"/>
            <a:ext cx="317100" cy="3936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8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3" name="Google Shape;883;p66"/>
          <p:cNvSpPr/>
          <p:nvPr/>
        </p:nvSpPr>
        <p:spPr>
          <a:xfrm>
            <a:off x="3287575" y="9310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b="1"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endParaRPr b="1"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66"/>
          <p:cNvSpPr txBox="1"/>
          <p:nvPr/>
        </p:nvSpPr>
        <p:spPr>
          <a:xfrm>
            <a:off x="4139275" y="1792750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adicionar-numeros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66"/>
          <p:cNvSpPr txBox="1"/>
          <p:nvPr/>
        </p:nvSpPr>
        <p:spPr>
          <a:xfrm>
            <a:off x="3129600" y="3154175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91" name="Google Shape;891;p67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92" name="Google Shape;892;p67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93" name="Google Shape;893;p67"/>
          <p:cNvSpPr/>
          <p:nvPr/>
        </p:nvSpPr>
        <p:spPr>
          <a:xfrm>
            <a:off x="32604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94" name="Google Shape;894;p67"/>
          <p:cNvSpPr/>
          <p:nvPr/>
        </p:nvSpPr>
        <p:spPr>
          <a:xfrm>
            <a:off x="43922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895" name="Google Shape;895;p67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6" name="Google Shape;896;p67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897" name="Google Shape;897;p67"/>
          <p:cNvCxnSpPr>
            <a:stCxn id="891" idx="6"/>
            <a:endCxn id="892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8" name="Google Shape;898;p67"/>
          <p:cNvCxnSpPr>
            <a:stCxn id="892" idx="6"/>
            <a:endCxn id="893" idx="2"/>
          </p:cNvCxnSpPr>
          <p:nvPr/>
        </p:nvCxnSpPr>
        <p:spPr>
          <a:xfrm>
            <a:off x="27055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9" name="Google Shape;899;p67"/>
          <p:cNvCxnSpPr>
            <a:stCxn id="893" idx="6"/>
            <a:endCxn id="894" idx="2"/>
          </p:cNvCxnSpPr>
          <p:nvPr/>
        </p:nvCxnSpPr>
        <p:spPr>
          <a:xfrm>
            <a:off x="38373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0" name="Google Shape;900;p67"/>
          <p:cNvSpPr/>
          <p:nvPr/>
        </p:nvSpPr>
        <p:spPr>
          <a:xfrm>
            <a:off x="32926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7"/>
          <p:cNvSpPr/>
          <p:nvPr/>
        </p:nvSpPr>
        <p:spPr>
          <a:xfrm>
            <a:off x="43482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2" name="Google Shape;902;p67"/>
          <p:cNvCxnSpPr>
            <a:stCxn id="900" idx="6"/>
            <a:endCxn id="901" idx="2"/>
          </p:cNvCxnSpPr>
          <p:nvPr/>
        </p:nvCxnSpPr>
        <p:spPr>
          <a:xfrm>
            <a:off x="3869575" y="2081200"/>
            <a:ext cx="478800" cy="0"/>
          </a:xfrm>
          <a:prstGeom prst="straightConnector1">
            <a:avLst/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3" name="Google Shape;903;p67"/>
          <p:cNvCxnSpPr>
            <a:stCxn id="892" idx="6"/>
            <a:endCxn id="900" idx="2"/>
          </p:cNvCxnSpPr>
          <p:nvPr/>
        </p:nvCxnSpPr>
        <p:spPr>
          <a:xfrm flipH="1" rot="10800000">
            <a:off x="2705550" y="2081075"/>
            <a:ext cx="587100" cy="1193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4" name="Google Shape;904;p67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5" name="Google Shape;905;p67"/>
          <p:cNvSpPr/>
          <p:nvPr/>
        </p:nvSpPr>
        <p:spPr>
          <a:xfrm>
            <a:off x="21235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6" name="Google Shape;906;p67"/>
          <p:cNvSpPr/>
          <p:nvPr/>
        </p:nvSpPr>
        <p:spPr>
          <a:xfrm>
            <a:off x="32553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7" name="Google Shape;907;p67"/>
          <p:cNvSpPr/>
          <p:nvPr/>
        </p:nvSpPr>
        <p:spPr>
          <a:xfrm>
            <a:off x="4387150" y="37071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67"/>
          <p:cNvSpPr/>
          <p:nvPr/>
        </p:nvSpPr>
        <p:spPr>
          <a:xfrm>
            <a:off x="2824500" y="2571750"/>
            <a:ext cx="317100" cy="3936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8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9" name="Google Shape;909;p67"/>
          <p:cNvSpPr/>
          <p:nvPr/>
        </p:nvSpPr>
        <p:spPr>
          <a:xfrm>
            <a:off x="3287575" y="9310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b="1"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endParaRPr b="1"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0" name="Google Shape;910;p67"/>
          <p:cNvSpPr/>
          <p:nvPr/>
        </p:nvSpPr>
        <p:spPr>
          <a:xfrm>
            <a:off x="4387150" y="9203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b="1"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1" name="Google Shape;911;p67"/>
          <p:cNvSpPr txBox="1"/>
          <p:nvPr/>
        </p:nvSpPr>
        <p:spPr>
          <a:xfrm>
            <a:off x="5206075" y="1792750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adicionar-numeros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12" name="Google Shape;912;p67"/>
          <p:cNvSpPr txBox="1"/>
          <p:nvPr/>
        </p:nvSpPr>
        <p:spPr>
          <a:xfrm>
            <a:off x="5263200" y="3154175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8" name="Google Shape;918;p68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919" name="Google Shape;919;p68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920" name="Google Shape;920;p68"/>
          <p:cNvSpPr/>
          <p:nvPr/>
        </p:nvSpPr>
        <p:spPr>
          <a:xfrm>
            <a:off x="32604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921" name="Google Shape;921;p68"/>
          <p:cNvSpPr/>
          <p:nvPr/>
        </p:nvSpPr>
        <p:spPr>
          <a:xfrm>
            <a:off x="43922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922" name="Google Shape;922;p68"/>
          <p:cNvSpPr/>
          <p:nvPr/>
        </p:nvSpPr>
        <p:spPr>
          <a:xfrm>
            <a:off x="5752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923" name="Google Shape;923;p68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p68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25" name="Google Shape;925;p68"/>
          <p:cNvCxnSpPr>
            <a:stCxn id="918" idx="6"/>
            <a:endCxn id="919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6" name="Google Shape;926;p68"/>
          <p:cNvCxnSpPr>
            <a:stCxn id="919" idx="6"/>
            <a:endCxn id="920" idx="2"/>
          </p:cNvCxnSpPr>
          <p:nvPr/>
        </p:nvCxnSpPr>
        <p:spPr>
          <a:xfrm>
            <a:off x="27055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p68"/>
          <p:cNvCxnSpPr>
            <a:stCxn id="920" idx="6"/>
            <a:endCxn id="921" idx="2"/>
          </p:cNvCxnSpPr>
          <p:nvPr/>
        </p:nvCxnSpPr>
        <p:spPr>
          <a:xfrm>
            <a:off x="38373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8" name="Google Shape;928;p68"/>
          <p:cNvCxnSpPr>
            <a:stCxn id="921" idx="6"/>
            <a:endCxn id="922" idx="2"/>
          </p:cNvCxnSpPr>
          <p:nvPr/>
        </p:nvCxnSpPr>
        <p:spPr>
          <a:xfrm>
            <a:off x="4969150" y="3274775"/>
            <a:ext cx="7836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9" name="Google Shape;929;p68"/>
          <p:cNvSpPr/>
          <p:nvPr/>
        </p:nvSpPr>
        <p:spPr>
          <a:xfrm>
            <a:off x="32926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8"/>
          <p:cNvSpPr/>
          <p:nvPr/>
        </p:nvSpPr>
        <p:spPr>
          <a:xfrm>
            <a:off x="43482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1" name="Google Shape;931;p68"/>
          <p:cNvCxnSpPr>
            <a:stCxn id="929" idx="6"/>
            <a:endCxn id="930" idx="2"/>
          </p:cNvCxnSpPr>
          <p:nvPr/>
        </p:nvCxnSpPr>
        <p:spPr>
          <a:xfrm>
            <a:off x="3869575" y="2081200"/>
            <a:ext cx="478800" cy="0"/>
          </a:xfrm>
          <a:prstGeom prst="straightConnector1">
            <a:avLst/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2" name="Google Shape;932;p68"/>
          <p:cNvCxnSpPr>
            <a:stCxn id="919" idx="6"/>
            <a:endCxn id="929" idx="2"/>
          </p:cNvCxnSpPr>
          <p:nvPr/>
        </p:nvCxnSpPr>
        <p:spPr>
          <a:xfrm flipH="1" rot="10800000">
            <a:off x="2705550" y="2081075"/>
            <a:ext cx="587100" cy="1193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3" name="Google Shape;933;p68"/>
          <p:cNvCxnSpPr>
            <a:stCxn id="930" idx="6"/>
            <a:endCxn id="922" idx="2"/>
          </p:cNvCxnSpPr>
          <p:nvPr/>
        </p:nvCxnSpPr>
        <p:spPr>
          <a:xfrm>
            <a:off x="4925175" y="2081200"/>
            <a:ext cx="827400" cy="1193700"/>
          </a:xfrm>
          <a:prstGeom prst="curvedConnector3">
            <a:avLst>
              <a:gd fmla="val 50005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4" name="Google Shape;934;p68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5" name="Google Shape;935;p68"/>
          <p:cNvSpPr/>
          <p:nvPr/>
        </p:nvSpPr>
        <p:spPr>
          <a:xfrm>
            <a:off x="21235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6" name="Google Shape;936;p68"/>
          <p:cNvSpPr/>
          <p:nvPr/>
        </p:nvSpPr>
        <p:spPr>
          <a:xfrm>
            <a:off x="32553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7" name="Google Shape;937;p68"/>
          <p:cNvSpPr/>
          <p:nvPr/>
        </p:nvSpPr>
        <p:spPr>
          <a:xfrm>
            <a:off x="4387150" y="37071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8" name="Google Shape;938;p68"/>
          <p:cNvSpPr/>
          <p:nvPr/>
        </p:nvSpPr>
        <p:spPr>
          <a:xfrm>
            <a:off x="2824500" y="2571750"/>
            <a:ext cx="317100" cy="3936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8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9" name="Google Shape;939;p68"/>
          <p:cNvSpPr/>
          <p:nvPr/>
        </p:nvSpPr>
        <p:spPr>
          <a:xfrm>
            <a:off x="3287575" y="9310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1"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endParaRPr b="1"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0" name="Google Shape;940;p68"/>
          <p:cNvSpPr/>
          <p:nvPr/>
        </p:nvSpPr>
        <p:spPr>
          <a:xfrm>
            <a:off x="4387150" y="9203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b="1"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1" name="Google Shape;941;p68"/>
          <p:cNvSpPr txBox="1"/>
          <p:nvPr/>
        </p:nvSpPr>
        <p:spPr>
          <a:xfrm>
            <a:off x="5206075" y="1792750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adicionar-numeros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42" name="Google Shape;942;p68"/>
          <p:cNvSpPr txBox="1"/>
          <p:nvPr/>
        </p:nvSpPr>
        <p:spPr>
          <a:xfrm>
            <a:off x="6482400" y="3001775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43" name="Google Shape;943;p68"/>
          <p:cNvSpPr/>
          <p:nvPr/>
        </p:nvSpPr>
        <p:spPr>
          <a:xfrm>
            <a:off x="5386775" y="3655200"/>
            <a:ext cx="587100" cy="7287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Google Shape;944;p68"/>
          <p:cNvSpPr/>
          <p:nvPr/>
        </p:nvSpPr>
        <p:spPr>
          <a:xfrm>
            <a:off x="6047750" y="3655200"/>
            <a:ext cx="587100" cy="7287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bCd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50" name="Google Shape;950;p69"/>
          <p:cNvSpPr/>
          <p:nvPr/>
        </p:nvSpPr>
        <p:spPr>
          <a:xfrm>
            <a:off x="2520025" y="847000"/>
            <a:ext cx="864000" cy="1158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sz="20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1" name="Google Shape;951;p69"/>
          <p:cNvSpPr/>
          <p:nvPr/>
        </p:nvSpPr>
        <p:spPr>
          <a:xfrm>
            <a:off x="5668566" y="872025"/>
            <a:ext cx="864000" cy="1158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b="1" lang="pt-BR" sz="20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endParaRPr sz="20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20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2" name="Google Shape;952;p69"/>
          <p:cNvSpPr txBox="1"/>
          <p:nvPr/>
        </p:nvSpPr>
        <p:spPr>
          <a:xfrm>
            <a:off x="4777875" y="332450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adicionar-numeros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3" name="Google Shape;953;p69"/>
          <p:cNvSpPr txBox="1"/>
          <p:nvPr/>
        </p:nvSpPr>
        <p:spPr>
          <a:xfrm>
            <a:off x="2089700" y="329225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4" name="Google Shape;954;p69"/>
          <p:cNvSpPr/>
          <p:nvPr/>
        </p:nvSpPr>
        <p:spPr>
          <a:xfrm>
            <a:off x="3175450" y="2440600"/>
            <a:ext cx="2742900" cy="26082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&lt;&lt;&lt;&lt;&lt;&lt;&lt; HEAD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=======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pt-BR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bCd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&gt;&gt;&gt;&gt;&gt;&gt;&gt; adicionar-numeros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69"/>
          <p:cNvSpPr/>
          <p:nvPr/>
        </p:nvSpPr>
        <p:spPr>
          <a:xfrm>
            <a:off x="6623700" y="3191500"/>
            <a:ext cx="1163400" cy="11064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6" name="Google Shape;956;p69"/>
          <p:cNvCxnSpPr>
            <a:stCxn id="950" idx="2"/>
            <a:endCxn id="954" idx="0"/>
          </p:cNvCxnSpPr>
          <p:nvPr/>
        </p:nvCxnSpPr>
        <p:spPr>
          <a:xfrm>
            <a:off x="2952025" y="2005000"/>
            <a:ext cx="1594800" cy="43560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7" name="Google Shape;957;p69"/>
          <p:cNvCxnSpPr>
            <a:stCxn id="951" idx="2"/>
            <a:endCxn id="954" idx="0"/>
          </p:cNvCxnSpPr>
          <p:nvPr/>
        </p:nvCxnSpPr>
        <p:spPr>
          <a:xfrm flipH="1">
            <a:off x="4546866" y="2030025"/>
            <a:ext cx="1553700" cy="41070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8" name="Google Shape;958;p69"/>
          <p:cNvCxnSpPr>
            <a:stCxn id="954" idx="3"/>
            <a:endCxn id="955" idx="1"/>
          </p:cNvCxnSpPr>
          <p:nvPr/>
        </p:nvCxnSpPr>
        <p:spPr>
          <a:xfrm>
            <a:off x="5918350" y="3744700"/>
            <a:ext cx="7053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9" name="Google Shape;959;p69"/>
          <p:cNvSpPr/>
          <p:nvPr/>
        </p:nvSpPr>
        <p:spPr>
          <a:xfrm>
            <a:off x="3232225" y="2719475"/>
            <a:ext cx="2607900" cy="624900"/>
          </a:xfrm>
          <a:prstGeom prst="rect">
            <a:avLst/>
          </a:prstGeom>
          <a:solidFill>
            <a:srgbClr val="149B93">
              <a:alpha val="3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9"/>
          <p:cNvSpPr/>
          <p:nvPr/>
        </p:nvSpPr>
        <p:spPr>
          <a:xfrm>
            <a:off x="3229375" y="3344375"/>
            <a:ext cx="2607900" cy="624900"/>
          </a:xfrm>
          <a:prstGeom prst="rect">
            <a:avLst/>
          </a:prstGeom>
          <a:solidFill>
            <a:srgbClr val="1290BF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9"/>
          <p:cNvSpPr txBox="1"/>
          <p:nvPr/>
        </p:nvSpPr>
        <p:spPr>
          <a:xfrm>
            <a:off x="801850" y="2787700"/>
            <a:ext cx="2373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49B93"/>
                </a:solidFill>
                <a:latin typeface="Fira Sans"/>
                <a:ea typeface="Fira Sans"/>
                <a:cs typeface="Fira Sans"/>
                <a:sym typeface="Fira Sans"/>
              </a:rPr>
              <a:t>Master afirma que é</a:t>
            </a:r>
            <a:endParaRPr>
              <a:solidFill>
                <a:srgbClr val="149B9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62" name="Google Shape;962;p69"/>
          <p:cNvSpPr txBox="1"/>
          <p:nvPr/>
        </p:nvSpPr>
        <p:spPr>
          <a:xfrm>
            <a:off x="829000" y="3335175"/>
            <a:ext cx="2319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Branch quer que seja</a:t>
            </a:r>
            <a:endParaRPr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63" name="Google Shape;963;p69"/>
          <p:cNvSpPr txBox="1"/>
          <p:nvPr/>
        </p:nvSpPr>
        <p:spPr>
          <a:xfrm>
            <a:off x="1167375" y="4034150"/>
            <a:ext cx="1947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Não há versão mais recente na master - sem problemas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69" name="Google Shape;969;p70"/>
          <p:cNvPicPr preferRelativeResize="0"/>
          <p:nvPr/>
        </p:nvPicPr>
        <p:blipFill rotWithShape="1">
          <a:blip r:embed="rId3">
            <a:alphaModFix/>
          </a:blip>
          <a:srcRect b="0" l="0" r="27023" t="0"/>
          <a:stretch/>
        </p:blipFill>
        <p:spPr>
          <a:xfrm>
            <a:off x="524925" y="898800"/>
            <a:ext cx="7947398" cy="31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7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5" name="Google Shape;975;p71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976" name="Google Shape;976;p71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977" name="Google Shape;977;p71"/>
          <p:cNvSpPr/>
          <p:nvPr/>
        </p:nvSpPr>
        <p:spPr>
          <a:xfrm>
            <a:off x="32604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978" name="Google Shape;978;p71"/>
          <p:cNvSpPr/>
          <p:nvPr/>
        </p:nvSpPr>
        <p:spPr>
          <a:xfrm>
            <a:off x="43922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979" name="Google Shape;979;p71"/>
          <p:cNvSpPr/>
          <p:nvPr/>
        </p:nvSpPr>
        <p:spPr>
          <a:xfrm>
            <a:off x="55240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980" name="Google Shape;980;p71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1" name="Google Shape;981;p71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82" name="Google Shape;982;p71"/>
          <p:cNvCxnSpPr>
            <a:stCxn id="975" idx="6"/>
            <a:endCxn id="976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3" name="Google Shape;983;p71"/>
          <p:cNvCxnSpPr>
            <a:stCxn id="976" idx="6"/>
            <a:endCxn id="977" idx="2"/>
          </p:cNvCxnSpPr>
          <p:nvPr/>
        </p:nvCxnSpPr>
        <p:spPr>
          <a:xfrm>
            <a:off x="27055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4" name="Google Shape;984;p71"/>
          <p:cNvCxnSpPr>
            <a:stCxn id="977" idx="6"/>
            <a:endCxn id="978" idx="2"/>
          </p:cNvCxnSpPr>
          <p:nvPr/>
        </p:nvCxnSpPr>
        <p:spPr>
          <a:xfrm>
            <a:off x="38373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5" name="Google Shape;985;p71"/>
          <p:cNvCxnSpPr>
            <a:stCxn id="978" idx="6"/>
            <a:endCxn id="979" idx="2"/>
          </p:cNvCxnSpPr>
          <p:nvPr/>
        </p:nvCxnSpPr>
        <p:spPr>
          <a:xfrm>
            <a:off x="49691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6" name="Google Shape;986;p71"/>
          <p:cNvSpPr/>
          <p:nvPr/>
        </p:nvSpPr>
        <p:spPr>
          <a:xfrm>
            <a:off x="32926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1"/>
          <p:cNvSpPr/>
          <p:nvPr/>
        </p:nvSpPr>
        <p:spPr>
          <a:xfrm>
            <a:off x="43482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8" name="Google Shape;988;p71"/>
          <p:cNvCxnSpPr>
            <a:stCxn id="986" idx="6"/>
            <a:endCxn id="987" idx="2"/>
          </p:cNvCxnSpPr>
          <p:nvPr/>
        </p:nvCxnSpPr>
        <p:spPr>
          <a:xfrm>
            <a:off x="3869575" y="2081200"/>
            <a:ext cx="478800" cy="0"/>
          </a:xfrm>
          <a:prstGeom prst="straightConnector1">
            <a:avLst/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9" name="Google Shape;989;p71"/>
          <p:cNvCxnSpPr>
            <a:stCxn id="976" idx="6"/>
            <a:endCxn id="986" idx="2"/>
          </p:cNvCxnSpPr>
          <p:nvPr/>
        </p:nvCxnSpPr>
        <p:spPr>
          <a:xfrm flipH="1" rot="10800000">
            <a:off x="2705550" y="2081075"/>
            <a:ext cx="587100" cy="1193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0" name="Google Shape;990;p71"/>
          <p:cNvCxnSpPr>
            <a:stCxn id="987" idx="6"/>
            <a:endCxn id="979" idx="2"/>
          </p:cNvCxnSpPr>
          <p:nvPr/>
        </p:nvCxnSpPr>
        <p:spPr>
          <a:xfrm>
            <a:off x="4925175" y="2081200"/>
            <a:ext cx="598800" cy="1193700"/>
          </a:xfrm>
          <a:prstGeom prst="curvedConnector3">
            <a:avLst>
              <a:gd fmla="val 50006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1" name="Google Shape;991;p71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2" name="Google Shape;992;p71"/>
          <p:cNvSpPr/>
          <p:nvPr/>
        </p:nvSpPr>
        <p:spPr>
          <a:xfrm>
            <a:off x="21235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3" name="Google Shape;993;p71"/>
          <p:cNvSpPr/>
          <p:nvPr/>
        </p:nvSpPr>
        <p:spPr>
          <a:xfrm>
            <a:off x="32553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4" name="Google Shape;994;p71"/>
          <p:cNvSpPr/>
          <p:nvPr/>
        </p:nvSpPr>
        <p:spPr>
          <a:xfrm>
            <a:off x="4387150" y="37071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5" name="Google Shape;995;p71"/>
          <p:cNvSpPr/>
          <p:nvPr/>
        </p:nvSpPr>
        <p:spPr>
          <a:xfrm>
            <a:off x="2824500" y="2571750"/>
            <a:ext cx="317100" cy="3936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8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6" name="Google Shape;996;p71"/>
          <p:cNvSpPr/>
          <p:nvPr/>
        </p:nvSpPr>
        <p:spPr>
          <a:xfrm>
            <a:off x="3287575" y="9310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b="1"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endParaRPr b="1"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7" name="Google Shape;997;p71"/>
          <p:cNvSpPr/>
          <p:nvPr/>
        </p:nvSpPr>
        <p:spPr>
          <a:xfrm>
            <a:off x="4387150" y="9203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b="1"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8" name="Google Shape;998;p71"/>
          <p:cNvSpPr txBox="1"/>
          <p:nvPr/>
        </p:nvSpPr>
        <p:spPr>
          <a:xfrm>
            <a:off x="5206075" y="1792750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adicionar-numeros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9" name="Google Shape;999;p71"/>
          <p:cNvSpPr txBox="1"/>
          <p:nvPr/>
        </p:nvSpPr>
        <p:spPr>
          <a:xfrm>
            <a:off x="6482400" y="3001775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0" name="Google Shape;1000;p71"/>
          <p:cNvSpPr/>
          <p:nvPr/>
        </p:nvSpPr>
        <p:spPr>
          <a:xfrm>
            <a:off x="5234375" y="3655200"/>
            <a:ext cx="587100" cy="7287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1" name="Google Shape;1001;p71"/>
          <p:cNvSpPr/>
          <p:nvPr/>
        </p:nvSpPr>
        <p:spPr>
          <a:xfrm>
            <a:off x="5895350" y="3655200"/>
            <a:ext cx="587100" cy="7287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bCd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2" name="Google Shape;1002;p71"/>
          <p:cNvSpPr/>
          <p:nvPr/>
        </p:nvSpPr>
        <p:spPr>
          <a:xfrm>
            <a:off x="5446425" y="3655200"/>
            <a:ext cx="827400" cy="7287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50" y="89999"/>
            <a:ext cx="5545554" cy="44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8" name="Google Shape;1008;p72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09" name="Google Shape;1009;p72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10" name="Google Shape;1010;p72"/>
          <p:cNvSpPr/>
          <p:nvPr/>
        </p:nvSpPr>
        <p:spPr>
          <a:xfrm>
            <a:off x="32604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11" name="Google Shape;1011;p72"/>
          <p:cNvSpPr/>
          <p:nvPr/>
        </p:nvSpPr>
        <p:spPr>
          <a:xfrm>
            <a:off x="43922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12" name="Google Shape;1012;p72"/>
          <p:cNvSpPr/>
          <p:nvPr/>
        </p:nvSpPr>
        <p:spPr>
          <a:xfrm>
            <a:off x="5524050" y="2986325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013" name="Google Shape;1013;p72"/>
          <p:cNvCxnSpPr/>
          <p:nvPr/>
        </p:nvCxnSpPr>
        <p:spPr>
          <a:xfrm>
            <a:off x="180000" y="178300"/>
            <a:ext cx="8622300" cy="11400"/>
          </a:xfrm>
          <a:prstGeom prst="straightConnector1">
            <a:avLst/>
          </a:prstGeom>
          <a:noFill/>
          <a:ln cap="flat" cmpd="sng" w="76200">
            <a:solidFill>
              <a:srgbClr val="1290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4" name="Google Shape;1014;p72"/>
          <p:cNvSpPr txBox="1"/>
          <p:nvPr/>
        </p:nvSpPr>
        <p:spPr>
          <a:xfrm>
            <a:off x="332400" y="189700"/>
            <a:ext cx="346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sz="24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015" name="Google Shape;1015;p72"/>
          <p:cNvCxnSpPr>
            <a:stCxn id="1008" idx="6"/>
            <a:endCxn id="1009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72"/>
          <p:cNvCxnSpPr>
            <a:stCxn id="1009" idx="6"/>
            <a:endCxn id="1010" idx="2"/>
          </p:cNvCxnSpPr>
          <p:nvPr/>
        </p:nvCxnSpPr>
        <p:spPr>
          <a:xfrm>
            <a:off x="27055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7" name="Google Shape;1017;p72"/>
          <p:cNvCxnSpPr>
            <a:stCxn id="1010" idx="6"/>
            <a:endCxn id="1011" idx="2"/>
          </p:cNvCxnSpPr>
          <p:nvPr/>
        </p:nvCxnSpPr>
        <p:spPr>
          <a:xfrm>
            <a:off x="38373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8" name="Google Shape;1018;p72"/>
          <p:cNvCxnSpPr>
            <a:stCxn id="1011" idx="6"/>
            <a:endCxn id="1012" idx="2"/>
          </p:cNvCxnSpPr>
          <p:nvPr/>
        </p:nvCxnSpPr>
        <p:spPr>
          <a:xfrm>
            <a:off x="49691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9" name="Google Shape;1019;p72"/>
          <p:cNvSpPr/>
          <p:nvPr/>
        </p:nvSpPr>
        <p:spPr>
          <a:xfrm>
            <a:off x="6655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020" name="Google Shape;1020;p72"/>
          <p:cNvCxnSpPr>
            <a:stCxn id="1012" idx="6"/>
            <a:endCxn id="1019" idx="2"/>
          </p:cNvCxnSpPr>
          <p:nvPr/>
        </p:nvCxnSpPr>
        <p:spPr>
          <a:xfrm>
            <a:off x="61009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1" name="Google Shape;1021;p72"/>
          <p:cNvSpPr/>
          <p:nvPr/>
        </p:nvSpPr>
        <p:spPr>
          <a:xfrm>
            <a:off x="32926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2"/>
          <p:cNvSpPr/>
          <p:nvPr/>
        </p:nvSpPr>
        <p:spPr>
          <a:xfrm>
            <a:off x="43482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3" name="Google Shape;1023;p72"/>
          <p:cNvCxnSpPr>
            <a:stCxn id="1021" idx="6"/>
            <a:endCxn id="1022" idx="2"/>
          </p:cNvCxnSpPr>
          <p:nvPr/>
        </p:nvCxnSpPr>
        <p:spPr>
          <a:xfrm>
            <a:off x="3869575" y="2081200"/>
            <a:ext cx="478800" cy="0"/>
          </a:xfrm>
          <a:prstGeom prst="straightConnector1">
            <a:avLst/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4" name="Google Shape;1024;p72"/>
          <p:cNvCxnSpPr>
            <a:stCxn id="1009" idx="6"/>
            <a:endCxn id="1021" idx="2"/>
          </p:cNvCxnSpPr>
          <p:nvPr/>
        </p:nvCxnSpPr>
        <p:spPr>
          <a:xfrm flipH="1" rot="10800000">
            <a:off x="2705550" y="2081075"/>
            <a:ext cx="587100" cy="1193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72"/>
          <p:cNvCxnSpPr>
            <a:stCxn id="1022" idx="6"/>
            <a:endCxn id="1012" idx="2"/>
          </p:cNvCxnSpPr>
          <p:nvPr/>
        </p:nvCxnSpPr>
        <p:spPr>
          <a:xfrm>
            <a:off x="4925175" y="2081200"/>
            <a:ext cx="598800" cy="1193700"/>
          </a:xfrm>
          <a:prstGeom prst="curvedConnector3">
            <a:avLst>
              <a:gd fmla="val 50006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" name="Google Shape;1026;p72"/>
          <p:cNvSpPr/>
          <p:nvPr/>
        </p:nvSpPr>
        <p:spPr>
          <a:xfrm>
            <a:off x="9917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7" name="Google Shape;1027;p72"/>
          <p:cNvSpPr/>
          <p:nvPr/>
        </p:nvSpPr>
        <p:spPr>
          <a:xfrm>
            <a:off x="21235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8" name="Google Shape;1028;p72"/>
          <p:cNvSpPr/>
          <p:nvPr/>
        </p:nvSpPr>
        <p:spPr>
          <a:xfrm>
            <a:off x="32553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9" name="Google Shape;1029;p72"/>
          <p:cNvSpPr/>
          <p:nvPr/>
        </p:nvSpPr>
        <p:spPr>
          <a:xfrm>
            <a:off x="4387150" y="37071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0" name="Google Shape;1030;p72"/>
          <p:cNvSpPr/>
          <p:nvPr/>
        </p:nvSpPr>
        <p:spPr>
          <a:xfrm>
            <a:off x="2824500" y="2571750"/>
            <a:ext cx="317100" cy="3936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endParaRPr sz="8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1" name="Google Shape;1031;p72"/>
          <p:cNvSpPr/>
          <p:nvPr/>
        </p:nvSpPr>
        <p:spPr>
          <a:xfrm>
            <a:off x="3287575" y="9310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b="1"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2" name="Google Shape;1032;p72"/>
          <p:cNvSpPr/>
          <p:nvPr/>
        </p:nvSpPr>
        <p:spPr>
          <a:xfrm>
            <a:off x="4387150" y="920300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b="1"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3" name="Google Shape;1033;p72"/>
          <p:cNvSpPr/>
          <p:nvPr/>
        </p:nvSpPr>
        <p:spPr>
          <a:xfrm>
            <a:off x="6655950" y="3734975"/>
            <a:ext cx="587100" cy="728700"/>
          </a:xfrm>
          <a:prstGeom prst="rect">
            <a:avLst/>
          </a:prstGeom>
          <a:solidFill>
            <a:srgbClr val="D5D3D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ABCD</a:t>
            </a:r>
            <a:endParaRPr sz="1300">
              <a:solidFill>
                <a:srgbClr val="DD4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300">
              <a:solidFill>
                <a:srgbClr val="00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4" name="Google Shape;1034;p72"/>
          <p:cNvSpPr txBox="1"/>
          <p:nvPr/>
        </p:nvSpPr>
        <p:spPr>
          <a:xfrm>
            <a:off x="5206075" y="1792750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adicionar-numeros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5" name="Google Shape;1035;p72"/>
          <p:cNvSpPr txBox="1"/>
          <p:nvPr/>
        </p:nvSpPr>
        <p:spPr>
          <a:xfrm>
            <a:off x="7329375" y="3023900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6" name="Google Shape;1036;p72"/>
          <p:cNvSpPr/>
          <p:nvPr/>
        </p:nvSpPr>
        <p:spPr>
          <a:xfrm>
            <a:off x="5595150" y="3734975"/>
            <a:ext cx="598800" cy="7287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D464C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3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42" name="Google Shape;1042;p73"/>
          <p:cNvSpPr/>
          <p:nvPr/>
        </p:nvSpPr>
        <p:spPr>
          <a:xfrm>
            <a:off x="1612650" y="63614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43" name="Google Shape;1043;p73"/>
          <p:cNvSpPr/>
          <p:nvPr/>
        </p:nvSpPr>
        <p:spPr>
          <a:xfrm>
            <a:off x="2164951" y="63614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44" name="Google Shape;1044;p73"/>
          <p:cNvSpPr/>
          <p:nvPr/>
        </p:nvSpPr>
        <p:spPr>
          <a:xfrm>
            <a:off x="2717252" y="63614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45" name="Google Shape;1045;p73"/>
          <p:cNvSpPr/>
          <p:nvPr/>
        </p:nvSpPr>
        <p:spPr>
          <a:xfrm>
            <a:off x="3269552" y="63614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046" name="Google Shape;1046;p73"/>
          <p:cNvCxnSpPr>
            <a:stCxn id="1042" idx="6"/>
            <a:endCxn id="1043" idx="2"/>
          </p:cNvCxnSpPr>
          <p:nvPr/>
        </p:nvCxnSpPr>
        <p:spPr>
          <a:xfrm>
            <a:off x="1894050" y="776846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7" name="Google Shape;1047;p73"/>
          <p:cNvCxnSpPr>
            <a:stCxn id="1043" idx="6"/>
            <a:endCxn id="1044" idx="2"/>
          </p:cNvCxnSpPr>
          <p:nvPr/>
        </p:nvCxnSpPr>
        <p:spPr>
          <a:xfrm>
            <a:off x="2446351" y="776846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8" name="Google Shape;1048;p73"/>
          <p:cNvCxnSpPr>
            <a:stCxn id="1044" idx="6"/>
            <a:endCxn id="1045" idx="2"/>
          </p:cNvCxnSpPr>
          <p:nvPr/>
        </p:nvCxnSpPr>
        <p:spPr>
          <a:xfrm>
            <a:off x="2998652" y="776846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9" name="Google Shape;1049;p73"/>
          <p:cNvCxnSpPr>
            <a:stCxn id="1045" idx="6"/>
            <a:endCxn id="1050" idx="2"/>
          </p:cNvCxnSpPr>
          <p:nvPr/>
        </p:nvCxnSpPr>
        <p:spPr>
          <a:xfrm>
            <a:off x="3550952" y="776846"/>
            <a:ext cx="247800" cy="36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1" name="Google Shape;1051;p73"/>
          <p:cNvSpPr txBox="1"/>
          <p:nvPr/>
        </p:nvSpPr>
        <p:spPr>
          <a:xfrm>
            <a:off x="3784025" y="3127750"/>
            <a:ext cx="89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feature A</a:t>
            </a:r>
            <a:endParaRPr sz="13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2" name="Google Shape;1052;p73"/>
          <p:cNvSpPr txBox="1"/>
          <p:nvPr/>
        </p:nvSpPr>
        <p:spPr>
          <a:xfrm>
            <a:off x="4160500" y="583650"/>
            <a:ext cx="75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13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0" name="Google Shape;1050;p73"/>
          <p:cNvSpPr/>
          <p:nvPr/>
        </p:nvSpPr>
        <p:spPr>
          <a:xfrm>
            <a:off x="3798674" y="639757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53" name="Google Shape;1053;p73"/>
          <p:cNvSpPr/>
          <p:nvPr/>
        </p:nvSpPr>
        <p:spPr>
          <a:xfrm>
            <a:off x="1582850" y="22811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54" name="Google Shape;1054;p73"/>
          <p:cNvSpPr/>
          <p:nvPr/>
        </p:nvSpPr>
        <p:spPr>
          <a:xfrm>
            <a:off x="2135151" y="22811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55" name="Google Shape;1055;p73"/>
          <p:cNvSpPr/>
          <p:nvPr/>
        </p:nvSpPr>
        <p:spPr>
          <a:xfrm>
            <a:off x="2687452" y="22811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56" name="Google Shape;1056;p73"/>
          <p:cNvSpPr/>
          <p:nvPr/>
        </p:nvSpPr>
        <p:spPr>
          <a:xfrm>
            <a:off x="3239752" y="22811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057" name="Google Shape;1057;p73"/>
          <p:cNvCxnSpPr>
            <a:stCxn id="1053" idx="6"/>
            <a:endCxn id="1054" idx="2"/>
          </p:cNvCxnSpPr>
          <p:nvPr/>
        </p:nvCxnSpPr>
        <p:spPr>
          <a:xfrm>
            <a:off x="1864250" y="2421821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8" name="Google Shape;1058;p73"/>
          <p:cNvCxnSpPr>
            <a:stCxn id="1054" idx="6"/>
            <a:endCxn id="1055" idx="2"/>
          </p:cNvCxnSpPr>
          <p:nvPr/>
        </p:nvCxnSpPr>
        <p:spPr>
          <a:xfrm>
            <a:off x="2416551" y="2421821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9" name="Google Shape;1059;p73"/>
          <p:cNvCxnSpPr>
            <a:stCxn id="1055" idx="6"/>
            <a:endCxn id="1056" idx="2"/>
          </p:cNvCxnSpPr>
          <p:nvPr/>
        </p:nvCxnSpPr>
        <p:spPr>
          <a:xfrm>
            <a:off x="2968852" y="2421821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0" name="Google Shape;1060;p73"/>
          <p:cNvCxnSpPr>
            <a:stCxn id="1056" idx="6"/>
            <a:endCxn id="1061" idx="2"/>
          </p:cNvCxnSpPr>
          <p:nvPr/>
        </p:nvCxnSpPr>
        <p:spPr>
          <a:xfrm>
            <a:off x="3521152" y="2421821"/>
            <a:ext cx="476400" cy="36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73"/>
          <p:cNvSpPr/>
          <p:nvPr/>
        </p:nvSpPr>
        <p:spPr>
          <a:xfrm>
            <a:off x="2322177" y="16986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3"/>
          <p:cNvSpPr/>
          <p:nvPr/>
        </p:nvSpPr>
        <p:spPr>
          <a:xfrm>
            <a:off x="2837293" y="16986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4" name="Google Shape;1064;p73"/>
          <p:cNvCxnSpPr>
            <a:stCxn id="1062" idx="6"/>
            <a:endCxn id="1063" idx="2"/>
          </p:cNvCxnSpPr>
          <p:nvPr/>
        </p:nvCxnSpPr>
        <p:spPr>
          <a:xfrm>
            <a:off x="2603577" y="1839375"/>
            <a:ext cx="2337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5" name="Google Shape;1065;p73"/>
          <p:cNvCxnSpPr>
            <a:stCxn id="1053" idx="6"/>
            <a:endCxn id="1062" idx="2"/>
          </p:cNvCxnSpPr>
          <p:nvPr/>
        </p:nvCxnSpPr>
        <p:spPr>
          <a:xfrm flipH="1" rot="10800000">
            <a:off x="1864250" y="1839521"/>
            <a:ext cx="457800" cy="582300"/>
          </a:xfrm>
          <a:prstGeom prst="curvedConnector3">
            <a:avLst>
              <a:gd fmla="val 50014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1" name="Google Shape;1061;p73"/>
          <p:cNvSpPr/>
          <p:nvPr/>
        </p:nvSpPr>
        <p:spPr>
          <a:xfrm>
            <a:off x="3997474" y="2284732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66" name="Google Shape;1066;p73"/>
          <p:cNvSpPr/>
          <p:nvPr/>
        </p:nvSpPr>
        <p:spPr>
          <a:xfrm>
            <a:off x="1633450" y="378899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67" name="Google Shape;1067;p73"/>
          <p:cNvSpPr/>
          <p:nvPr/>
        </p:nvSpPr>
        <p:spPr>
          <a:xfrm>
            <a:off x="2185751" y="378899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68" name="Google Shape;1068;p73"/>
          <p:cNvSpPr/>
          <p:nvPr/>
        </p:nvSpPr>
        <p:spPr>
          <a:xfrm>
            <a:off x="2738052" y="378899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69" name="Google Shape;1069;p73"/>
          <p:cNvSpPr/>
          <p:nvPr/>
        </p:nvSpPr>
        <p:spPr>
          <a:xfrm>
            <a:off x="3290352" y="378899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070" name="Google Shape;1070;p73"/>
          <p:cNvCxnSpPr>
            <a:stCxn id="1066" idx="6"/>
            <a:endCxn id="1067" idx="2"/>
          </p:cNvCxnSpPr>
          <p:nvPr/>
        </p:nvCxnSpPr>
        <p:spPr>
          <a:xfrm>
            <a:off x="1914850" y="3929696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1" name="Google Shape;1071;p73"/>
          <p:cNvCxnSpPr>
            <a:stCxn id="1067" idx="6"/>
            <a:endCxn id="1068" idx="2"/>
          </p:cNvCxnSpPr>
          <p:nvPr/>
        </p:nvCxnSpPr>
        <p:spPr>
          <a:xfrm>
            <a:off x="2467151" y="3929696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2" name="Google Shape;1072;p73"/>
          <p:cNvCxnSpPr>
            <a:stCxn id="1068" idx="6"/>
            <a:endCxn id="1069" idx="2"/>
          </p:cNvCxnSpPr>
          <p:nvPr/>
        </p:nvCxnSpPr>
        <p:spPr>
          <a:xfrm>
            <a:off x="3019452" y="3929696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3" name="Google Shape;1073;p73"/>
          <p:cNvCxnSpPr>
            <a:stCxn id="1069" idx="6"/>
            <a:endCxn id="1074" idx="2"/>
          </p:cNvCxnSpPr>
          <p:nvPr/>
        </p:nvCxnSpPr>
        <p:spPr>
          <a:xfrm>
            <a:off x="3571752" y="3929696"/>
            <a:ext cx="247800" cy="36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5" name="Google Shape;1075;p73"/>
          <p:cNvSpPr/>
          <p:nvPr/>
        </p:nvSpPr>
        <p:spPr>
          <a:xfrm>
            <a:off x="4394954" y="378899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076" name="Google Shape;1076;p73"/>
          <p:cNvCxnSpPr>
            <a:stCxn id="1074" idx="6"/>
            <a:endCxn id="1075" idx="2"/>
          </p:cNvCxnSpPr>
          <p:nvPr/>
        </p:nvCxnSpPr>
        <p:spPr>
          <a:xfrm flipH="1" rot="10800000">
            <a:off x="4100874" y="3929707"/>
            <a:ext cx="294000" cy="36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7" name="Google Shape;1077;p73"/>
          <p:cNvSpPr/>
          <p:nvPr/>
        </p:nvSpPr>
        <p:spPr>
          <a:xfrm>
            <a:off x="2753777" y="3206550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3"/>
          <p:cNvSpPr/>
          <p:nvPr/>
        </p:nvSpPr>
        <p:spPr>
          <a:xfrm>
            <a:off x="3268893" y="3206550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9" name="Google Shape;1079;p73"/>
          <p:cNvCxnSpPr>
            <a:stCxn id="1077" idx="6"/>
            <a:endCxn id="1078" idx="2"/>
          </p:cNvCxnSpPr>
          <p:nvPr/>
        </p:nvCxnSpPr>
        <p:spPr>
          <a:xfrm>
            <a:off x="3035177" y="3347250"/>
            <a:ext cx="2337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73"/>
          <p:cNvCxnSpPr>
            <a:stCxn id="1067" idx="6"/>
            <a:endCxn id="1077" idx="2"/>
          </p:cNvCxnSpPr>
          <p:nvPr/>
        </p:nvCxnSpPr>
        <p:spPr>
          <a:xfrm flipH="1" rot="10800000">
            <a:off x="2467151" y="3347396"/>
            <a:ext cx="286500" cy="582300"/>
          </a:xfrm>
          <a:prstGeom prst="curvedConnector3">
            <a:avLst>
              <a:gd fmla="val 50022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1" name="Google Shape;1081;p73"/>
          <p:cNvCxnSpPr>
            <a:stCxn id="1078" idx="6"/>
            <a:endCxn id="1074" idx="2"/>
          </p:cNvCxnSpPr>
          <p:nvPr/>
        </p:nvCxnSpPr>
        <p:spPr>
          <a:xfrm>
            <a:off x="3550293" y="3347250"/>
            <a:ext cx="269100" cy="586200"/>
          </a:xfrm>
          <a:prstGeom prst="curvedConnector3">
            <a:avLst>
              <a:gd fmla="val 50015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4" name="Google Shape;1074;p73"/>
          <p:cNvSpPr/>
          <p:nvPr/>
        </p:nvSpPr>
        <p:spPr>
          <a:xfrm>
            <a:off x="3819474" y="3792607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82" name="Google Shape;1082;p73"/>
          <p:cNvSpPr/>
          <p:nvPr/>
        </p:nvSpPr>
        <p:spPr>
          <a:xfrm>
            <a:off x="3387893" y="16986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3"/>
          <p:cNvSpPr/>
          <p:nvPr/>
        </p:nvSpPr>
        <p:spPr>
          <a:xfrm>
            <a:off x="4526599" y="2284732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084" name="Google Shape;1084;p73"/>
          <p:cNvCxnSpPr>
            <a:stCxn id="1062" idx="6"/>
            <a:endCxn id="1055" idx="2"/>
          </p:cNvCxnSpPr>
          <p:nvPr/>
        </p:nvCxnSpPr>
        <p:spPr>
          <a:xfrm>
            <a:off x="2603577" y="1839375"/>
            <a:ext cx="84000" cy="582300"/>
          </a:xfrm>
          <a:prstGeom prst="curvedConnector3">
            <a:avLst>
              <a:gd fmla="val 49925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5" name="Google Shape;1085;p73"/>
          <p:cNvSpPr/>
          <p:nvPr/>
        </p:nvSpPr>
        <p:spPr>
          <a:xfrm>
            <a:off x="3957243" y="1698687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73"/>
          <p:cNvSpPr/>
          <p:nvPr/>
        </p:nvSpPr>
        <p:spPr>
          <a:xfrm>
            <a:off x="4606018" y="16986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73"/>
          <p:cNvCxnSpPr>
            <a:stCxn id="1063" idx="6"/>
            <a:endCxn id="1082" idx="2"/>
          </p:cNvCxnSpPr>
          <p:nvPr/>
        </p:nvCxnSpPr>
        <p:spPr>
          <a:xfrm>
            <a:off x="3118693" y="1839375"/>
            <a:ext cx="2691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73"/>
          <p:cNvCxnSpPr>
            <a:stCxn id="1082" idx="6"/>
            <a:endCxn id="1085" idx="2"/>
          </p:cNvCxnSpPr>
          <p:nvPr/>
        </p:nvCxnSpPr>
        <p:spPr>
          <a:xfrm>
            <a:off x="3669293" y="1839375"/>
            <a:ext cx="2880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9" name="Google Shape;1089;p73"/>
          <p:cNvCxnSpPr>
            <a:stCxn id="1085" idx="6"/>
            <a:endCxn id="1086" idx="2"/>
          </p:cNvCxnSpPr>
          <p:nvPr/>
        </p:nvCxnSpPr>
        <p:spPr>
          <a:xfrm>
            <a:off x="4238643" y="1839387"/>
            <a:ext cx="3675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0" name="Google Shape;1090;p73"/>
          <p:cNvCxnSpPr>
            <a:stCxn id="1061" idx="6"/>
            <a:endCxn id="1083" idx="2"/>
          </p:cNvCxnSpPr>
          <p:nvPr/>
        </p:nvCxnSpPr>
        <p:spPr>
          <a:xfrm>
            <a:off x="4278874" y="2425432"/>
            <a:ext cx="2478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73"/>
          <p:cNvCxnSpPr>
            <a:stCxn id="1085" idx="6"/>
            <a:endCxn id="1083" idx="2"/>
          </p:cNvCxnSpPr>
          <p:nvPr/>
        </p:nvCxnSpPr>
        <p:spPr>
          <a:xfrm>
            <a:off x="4238643" y="1839387"/>
            <a:ext cx="288000" cy="5859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2" name="Google Shape;1092;p73"/>
          <p:cNvSpPr txBox="1"/>
          <p:nvPr/>
        </p:nvSpPr>
        <p:spPr>
          <a:xfrm>
            <a:off x="4854350" y="2228625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13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93" name="Google Shape;1093;p73"/>
          <p:cNvSpPr txBox="1"/>
          <p:nvPr/>
        </p:nvSpPr>
        <p:spPr>
          <a:xfrm>
            <a:off x="4934975" y="1642575"/>
            <a:ext cx="14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desenvolvedor-x</a:t>
            </a:r>
            <a:endParaRPr sz="13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094" name="Google Shape;1094;p73"/>
          <p:cNvCxnSpPr>
            <a:stCxn id="1056" idx="2"/>
            <a:endCxn id="1082" idx="2"/>
          </p:cNvCxnSpPr>
          <p:nvPr/>
        </p:nvCxnSpPr>
        <p:spPr>
          <a:xfrm flipH="1" rot="10800000">
            <a:off x="3239752" y="1839521"/>
            <a:ext cx="148200" cy="582300"/>
          </a:xfrm>
          <a:prstGeom prst="curvedConnector3">
            <a:avLst>
              <a:gd fmla="val 2107" name="adj1"/>
            </a:avLst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5" name="Google Shape;1095;p73"/>
          <p:cNvSpPr txBox="1"/>
          <p:nvPr/>
        </p:nvSpPr>
        <p:spPr>
          <a:xfrm>
            <a:off x="4717450" y="373650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13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96" name="Google Shape;1096;p73"/>
          <p:cNvSpPr/>
          <p:nvPr/>
        </p:nvSpPr>
        <p:spPr>
          <a:xfrm>
            <a:off x="3270089" y="41946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73"/>
          <p:cNvSpPr/>
          <p:nvPr/>
        </p:nvSpPr>
        <p:spPr>
          <a:xfrm>
            <a:off x="3785206" y="41946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8" name="Google Shape;1098;p73"/>
          <p:cNvCxnSpPr>
            <a:stCxn id="1096" idx="6"/>
            <a:endCxn id="1097" idx="2"/>
          </p:cNvCxnSpPr>
          <p:nvPr/>
        </p:nvCxnSpPr>
        <p:spPr>
          <a:xfrm>
            <a:off x="3551489" y="4335375"/>
            <a:ext cx="2337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9" name="Google Shape;1099;p73"/>
          <p:cNvCxnSpPr>
            <a:stCxn id="1068" idx="6"/>
            <a:endCxn id="1096" idx="2"/>
          </p:cNvCxnSpPr>
          <p:nvPr/>
        </p:nvCxnSpPr>
        <p:spPr>
          <a:xfrm>
            <a:off x="3019452" y="3929696"/>
            <a:ext cx="250500" cy="405600"/>
          </a:xfrm>
          <a:prstGeom prst="curvedConnector3">
            <a:avLst>
              <a:gd fmla="val 50028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0" name="Google Shape;1100;p73"/>
          <p:cNvCxnSpPr>
            <a:stCxn id="1097" idx="6"/>
            <a:endCxn id="1075" idx="2"/>
          </p:cNvCxnSpPr>
          <p:nvPr/>
        </p:nvCxnSpPr>
        <p:spPr>
          <a:xfrm flipH="1" rot="10800000">
            <a:off x="4066606" y="3929775"/>
            <a:ext cx="328200" cy="405600"/>
          </a:xfrm>
          <a:prstGeom prst="curvedConnector3">
            <a:avLst>
              <a:gd fmla="val 50023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1" name="Google Shape;1101;p73"/>
          <p:cNvSpPr txBox="1"/>
          <p:nvPr/>
        </p:nvSpPr>
        <p:spPr>
          <a:xfrm>
            <a:off x="4257550" y="4194675"/>
            <a:ext cx="92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feature B</a:t>
            </a:r>
            <a:endParaRPr sz="13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2" name="Google Shape;1102;p73"/>
          <p:cNvSpPr txBox="1"/>
          <p:nvPr/>
        </p:nvSpPr>
        <p:spPr>
          <a:xfrm>
            <a:off x="6817825" y="524525"/>
            <a:ext cx="172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Tudo na </a:t>
            </a:r>
            <a:r>
              <a:rPr b="1"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b="1" sz="16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3" name="Google Shape;1103;p73"/>
          <p:cNvSpPr txBox="1"/>
          <p:nvPr/>
        </p:nvSpPr>
        <p:spPr>
          <a:xfrm>
            <a:off x="6794225" y="1726735"/>
            <a:ext cx="18114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Orientado por </a:t>
            </a:r>
            <a:r>
              <a:rPr b="1"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desenvolvedor</a:t>
            </a:r>
            <a:endParaRPr b="1" sz="16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4" name="Google Shape;1104;p73"/>
          <p:cNvSpPr txBox="1"/>
          <p:nvPr/>
        </p:nvSpPr>
        <p:spPr>
          <a:xfrm>
            <a:off x="6794225" y="3521360"/>
            <a:ext cx="18114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Orientado por </a:t>
            </a:r>
            <a:r>
              <a:rPr b="1"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funcionalidade </a:t>
            </a:r>
            <a:endParaRPr b="1" sz="16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05" name="Google Shape;1105;p73"/>
          <p:cNvCxnSpPr/>
          <p:nvPr/>
        </p:nvCxnSpPr>
        <p:spPr>
          <a:xfrm>
            <a:off x="805550" y="533750"/>
            <a:ext cx="0" cy="4115400"/>
          </a:xfrm>
          <a:prstGeom prst="straightConnector1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6" name="Google Shape;1106;p73"/>
          <p:cNvSpPr txBox="1"/>
          <p:nvPr/>
        </p:nvSpPr>
        <p:spPr>
          <a:xfrm>
            <a:off x="62825" y="520350"/>
            <a:ext cx="18114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▼ </a:t>
            </a: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organização</a:t>
            </a:r>
            <a:endParaRPr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▼  complexidade</a:t>
            </a:r>
            <a:endParaRPr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▲  problemas</a:t>
            </a:r>
            <a:endParaRPr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7" name="Google Shape;1107;p73"/>
          <p:cNvSpPr txBox="1"/>
          <p:nvPr/>
        </p:nvSpPr>
        <p:spPr>
          <a:xfrm>
            <a:off x="62825" y="3204900"/>
            <a:ext cx="1683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▲  organização</a:t>
            </a:r>
            <a:endParaRPr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▲ complexidade</a:t>
            </a:r>
            <a:endParaRPr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▼  problemas</a:t>
            </a:r>
            <a:endParaRPr i="1"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7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13" name="Google Shape;1113;p74"/>
          <p:cNvSpPr/>
          <p:nvPr/>
        </p:nvSpPr>
        <p:spPr>
          <a:xfrm>
            <a:off x="2322177" y="2689275"/>
            <a:ext cx="281400" cy="281400"/>
          </a:xfrm>
          <a:prstGeom prst="ellipse">
            <a:avLst/>
          </a:prstGeom>
          <a:solidFill>
            <a:srgbClr val="28C9C0"/>
          </a:solidFill>
          <a:ln cap="flat" cmpd="sng" w="9525">
            <a:solidFill>
              <a:srgbClr val="149B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4"/>
          <p:cNvSpPr/>
          <p:nvPr/>
        </p:nvSpPr>
        <p:spPr>
          <a:xfrm>
            <a:off x="2837293" y="2689275"/>
            <a:ext cx="281400" cy="281400"/>
          </a:xfrm>
          <a:prstGeom prst="ellipse">
            <a:avLst/>
          </a:prstGeom>
          <a:solidFill>
            <a:srgbClr val="28C9C0"/>
          </a:solidFill>
          <a:ln cap="flat" cmpd="sng" w="9525">
            <a:solidFill>
              <a:srgbClr val="149B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5" name="Google Shape;1115;p74"/>
          <p:cNvCxnSpPr>
            <a:stCxn id="1113" idx="6"/>
            <a:endCxn id="1114" idx="2"/>
          </p:cNvCxnSpPr>
          <p:nvPr/>
        </p:nvCxnSpPr>
        <p:spPr>
          <a:xfrm>
            <a:off x="2603577" y="2829975"/>
            <a:ext cx="233700" cy="0"/>
          </a:xfrm>
          <a:prstGeom prst="straightConnector1">
            <a:avLst/>
          </a:prstGeom>
          <a:noFill/>
          <a:ln cap="flat" cmpd="sng" w="19050">
            <a:solidFill>
              <a:srgbClr val="149B9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6" name="Google Shape;1116;p74"/>
          <p:cNvCxnSpPr>
            <a:stCxn id="1117" idx="6"/>
            <a:endCxn id="1113" idx="2"/>
          </p:cNvCxnSpPr>
          <p:nvPr/>
        </p:nvCxnSpPr>
        <p:spPr>
          <a:xfrm flipH="1" rot="10800000">
            <a:off x="1914850" y="2829896"/>
            <a:ext cx="407400" cy="7188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149B9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7" name="Google Shape;1117;p74"/>
          <p:cNvSpPr/>
          <p:nvPr/>
        </p:nvSpPr>
        <p:spPr>
          <a:xfrm>
            <a:off x="1633450" y="340799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18" name="Google Shape;1118;p74"/>
          <p:cNvSpPr/>
          <p:nvPr/>
        </p:nvSpPr>
        <p:spPr>
          <a:xfrm>
            <a:off x="2185751" y="340799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19" name="Google Shape;1119;p74"/>
          <p:cNvSpPr/>
          <p:nvPr/>
        </p:nvSpPr>
        <p:spPr>
          <a:xfrm>
            <a:off x="2738052" y="340799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20" name="Google Shape;1120;p74"/>
          <p:cNvSpPr/>
          <p:nvPr/>
        </p:nvSpPr>
        <p:spPr>
          <a:xfrm>
            <a:off x="3290352" y="340799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121" name="Google Shape;1121;p74"/>
          <p:cNvCxnSpPr>
            <a:stCxn id="1117" idx="6"/>
            <a:endCxn id="1118" idx="2"/>
          </p:cNvCxnSpPr>
          <p:nvPr/>
        </p:nvCxnSpPr>
        <p:spPr>
          <a:xfrm>
            <a:off x="1914850" y="3548696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2" name="Google Shape;1122;p74"/>
          <p:cNvCxnSpPr>
            <a:stCxn id="1118" idx="6"/>
            <a:endCxn id="1119" idx="2"/>
          </p:cNvCxnSpPr>
          <p:nvPr/>
        </p:nvCxnSpPr>
        <p:spPr>
          <a:xfrm>
            <a:off x="2467151" y="3548696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3" name="Google Shape;1123;p74"/>
          <p:cNvCxnSpPr>
            <a:stCxn id="1119" idx="6"/>
            <a:endCxn id="1120" idx="2"/>
          </p:cNvCxnSpPr>
          <p:nvPr/>
        </p:nvCxnSpPr>
        <p:spPr>
          <a:xfrm>
            <a:off x="3019452" y="3548696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74"/>
          <p:cNvCxnSpPr>
            <a:stCxn id="1120" idx="6"/>
            <a:endCxn id="1125" idx="2"/>
          </p:cNvCxnSpPr>
          <p:nvPr/>
        </p:nvCxnSpPr>
        <p:spPr>
          <a:xfrm>
            <a:off x="3571752" y="3548696"/>
            <a:ext cx="247800" cy="36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6" name="Google Shape;1126;p74"/>
          <p:cNvSpPr/>
          <p:nvPr/>
        </p:nvSpPr>
        <p:spPr>
          <a:xfrm>
            <a:off x="4394954" y="3407996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127" name="Google Shape;1127;p74"/>
          <p:cNvCxnSpPr>
            <a:stCxn id="1125" idx="6"/>
            <a:endCxn id="1126" idx="2"/>
          </p:cNvCxnSpPr>
          <p:nvPr/>
        </p:nvCxnSpPr>
        <p:spPr>
          <a:xfrm flipH="1" rot="10800000">
            <a:off x="4100874" y="3548707"/>
            <a:ext cx="294000" cy="36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5" name="Google Shape;1125;p74"/>
          <p:cNvSpPr/>
          <p:nvPr/>
        </p:nvSpPr>
        <p:spPr>
          <a:xfrm>
            <a:off x="3819474" y="3411607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28" name="Google Shape;1128;p74"/>
          <p:cNvSpPr/>
          <p:nvPr/>
        </p:nvSpPr>
        <p:spPr>
          <a:xfrm>
            <a:off x="3957243" y="2689287"/>
            <a:ext cx="281400" cy="281400"/>
          </a:xfrm>
          <a:prstGeom prst="ellipse">
            <a:avLst/>
          </a:prstGeom>
          <a:solidFill>
            <a:srgbClr val="28C9C0"/>
          </a:solidFill>
          <a:ln cap="flat" cmpd="sng" w="9525">
            <a:solidFill>
              <a:srgbClr val="149B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4"/>
          <p:cNvSpPr/>
          <p:nvPr/>
        </p:nvSpPr>
        <p:spPr>
          <a:xfrm>
            <a:off x="4526593" y="2689275"/>
            <a:ext cx="281400" cy="281400"/>
          </a:xfrm>
          <a:prstGeom prst="ellipse">
            <a:avLst/>
          </a:prstGeom>
          <a:solidFill>
            <a:srgbClr val="28C9C0"/>
          </a:solidFill>
          <a:ln cap="flat" cmpd="sng" w="9525">
            <a:solidFill>
              <a:srgbClr val="149B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0" name="Google Shape;1130;p74"/>
          <p:cNvCxnSpPr>
            <a:stCxn id="1114" idx="6"/>
            <a:endCxn id="1128" idx="2"/>
          </p:cNvCxnSpPr>
          <p:nvPr/>
        </p:nvCxnSpPr>
        <p:spPr>
          <a:xfrm>
            <a:off x="3118693" y="2829975"/>
            <a:ext cx="838500" cy="0"/>
          </a:xfrm>
          <a:prstGeom prst="straightConnector1">
            <a:avLst/>
          </a:prstGeom>
          <a:noFill/>
          <a:ln cap="flat" cmpd="sng" w="19050">
            <a:solidFill>
              <a:srgbClr val="149B9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1" name="Google Shape;1131;p74"/>
          <p:cNvCxnSpPr>
            <a:stCxn id="1128" idx="6"/>
            <a:endCxn id="1129" idx="2"/>
          </p:cNvCxnSpPr>
          <p:nvPr/>
        </p:nvCxnSpPr>
        <p:spPr>
          <a:xfrm>
            <a:off x="4238643" y="2829987"/>
            <a:ext cx="288000" cy="0"/>
          </a:xfrm>
          <a:prstGeom prst="straightConnector1">
            <a:avLst/>
          </a:prstGeom>
          <a:noFill/>
          <a:ln cap="flat" cmpd="sng" w="19050">
            <a:solidFill>
              <a:srgbClr val="149B9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2" name="Google Shape;1132;p74"/>
          <p:cNvSpPr txBox="1"/>
          <p:nvPr/>
        </p:nvSpPr>
        <p:spPr>
          <a:xfrm>
            <a:off x="4907250" y="2633175"/>
            <a:ext cx="14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149B93"/>
                </a:solidFill>
                <a:latin typeface="Fira Sans"/>
                <a:ea typeface="Fira Sans"/>
                <a:cs typeface="Fira Sans"/>
                <a:sym typeface="Fira Sans"/>
              </a:rPr>
              <a:t>homologação</a:t>
            </a:r>
            <a:endParaRPr sz="1300">
              <a:solidFill>
                <a:srgbClr val="149B9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33" name="Google Shape;1133;p74"/>
          <p:cNvCxnSpPr>
            <a:stCxn id="1118" idx="6"/>
            <a:endCxn id="1114" idx="2"/>
          </p:cNvCxnSpPr>
          <p:nvPr/>
        </p:nvCxnSpPr>
        <p:spPr>
          <a:xfrm flipH="1" rot="10800000">
            <a:off x="2467151" y="2829896"/>
            <a:ext cx="370200" cy="7188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rgbClr val="149B9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4" name="Google Shape;1134;p74"/>
          <p:cNvSpPr txBox="1"/>
          <p:nvPr/>
        </p:nvSpPr>
        <p:spPr>
          <a:xfrm>
            <a:off x="4717450" y="335550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13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5" name="Google Shape;1135;p74"/>
          <p:cNvSpPr/>
          <p:nvPr/>
        </p:nvSpPr>
        <p:spPr>
          <a:xfrm>
            <a:off x="3270089" y="38136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4"/>
          <p:cNvSpPr/>
          <p:nvPr/>
        </p:nvSpPr>
        <p:spPr>
          <a:xfrm>
            <a:off x="3785206" y="38136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7" name="Google Shape;1137;p74"/>
          <p:cNvCxnSpPr>
            <a:stCxn id="1135" idx="6"/>
            <a:endCxn id="1136" idx="2"/>
          </p:cNvCxnSpPr>
          <p:nvPr/>
        </p:nvCxnSpPr>
        <p:spPr>
          <a:xfrm>
            <a:off x="3551489" y="3954375"/>
            <a:ext cx="2337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8" name="Google Shape;1138;p74"/>
          <p:cNvCxnSpPr>
            <a:stCxn id="1119" idx="6"/>
            <a:endCxn id="1135" idx="2"/>
          </p:cNvCxnSpPr>
          <p:nvPr/>
        </p:nvCxnSpPr>
        <p:spPr>
          <a:xfrm>
            <a:off x="3019452" y="3548696"/>
            <a:ext cx="250500" cy="405600"/>
          </a:xfrm>
          <a:prstGeom prst="curvedConnector3">
            <a:avLst>
              <a:gd fmla="val 50028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9" name="Google Shape;1139;p74"/>
          <p:cNvCxnSpPr>
            <a:stCxn id="1136" idx="6"/>
            <a:endCxn id="1126" idx="2"/>
          </p:cNvCxnSpPr>
          <p:nvPr/>
        </p:nvCxnSpPr>
        <p:spPr>
          <a:xfrm flipH="1" rot="10800000">
            <a:off x="4066606" y="3548775"/>
            <a:ext cx="328200" cy="405600"/>
          </a:xfrm>
          <a:prstGeom prst="curvedConnector3">
            <a:avLst>
              <a:gd fmla="val 50023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0" name="Google Shape;1140;p74"/>
          <p:cNvSpPr txBox="1"/>
          <p:nvPr/>
        </p:nvSpPr>
        <p:spPr>
          <a:xfrm>
            <a:off x="4257550" y="3813675"/>
            <a:ext cx="92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feature B</a:t>
            </a:r>
            <a:endParaRPr sz="13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41" name="Google Shape;1141;p74"/>
          <p:cNvSpPr txBox="1"/>
          <p:nvPr/>
        </p:nvSpPr>
        <p:spPr>
          <a:xfrm>
            <a:off x="6794225" y="2907010"/>
            <a:ext cx="18114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Orientado por </a:t>
            </a:r>
            <a:r>
              <a:rPr b="1"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funcionalidade </a:t>
            </a:r>
            <a:r>
              <a:rPr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e </a:t>
            </a:r>
            <a:r>
              <a:rPr b="1"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responsabilidade</a:t>
            </a:r>
            <a:endParaRPr b="1" sz="16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42" name="Google Shape;1142;p74"/>
          <p:cNvCxnSpPr/>
          <p:nvPr/>
        </p:nvCxnSpPr>
        <p:spPr>
          <a:xfrm>
            <a:off x="805550" y="533750"/>
            <a:ext cx="0" cy="4115400"/>
          </a:xfrm>
          <a:prstGeom prst="straightConnector1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3" name="Google Shape;1143;p74"/>
          <p:cNvSpPr txBox="1"/>
          <p:nvPr/>
        </p:nvSpPr>
        <p:spPr>
          <a:xfrm>
            <a:off x="62825" y="3204900"/>
            <a:ext cx="1683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▲  organização</a:t>
            </a:r>
            <a:endParaRPr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▲ complexidade</a:t>
            </a:r>
            <a:endParaRPr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▼  problemas</a:t>
            </a:r>
            <a:endParaRPr i="1"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44" name="Google Shape;1144;p74"/>
          <p:cNvCxnSpPr>
            <a:stCxn id="1120" idx="6"/>
            <a:endCxn id="1128" idx="2"/>
          </p:cNvCxnSpPr>
          <p:nvPr/>
        </p:nvCxnSpPr>
        <p:spPr>
          <a:xfrm flipH="1" rot="10800000">
            <a:off x="3571752" y="2829896"/>
            <a:ext cx="385500" cy="7188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149B9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5" name="Google Shape;1145;p74"/>
          <p:cNvSpPr/>
          <p:nvPr/>
        </p:nvSpPr>
        <p:spPr>
          <a:xfrm>
            <a:off x="1582850" y="13667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46" name="Google Shape;1146;p74"/>
          <p:cNvSpPr/>
          <p:nvPr/>
        </p:nvSpPr>
        <p:spPr>
          <a:xfrm>
            <a:off x="2135151" y="13667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47" name="Google Shape;1147;p74"/>
          <p:cNvSpPr/>
          <p:nvPr/>
        </p:nvSpPr>
        <p:spPr>
          <a:xfrm>
            <a:off x="2687452" y="13667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48" name="Google Shape;1148;p74"/>
          <p:cNvSpPr/>
          <p:nvPr/>
        </p:nvSpPr>
        <p:spPr>
          <a:xfrm>
            <a:off x="3239752" y="1366721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149" name="Google Shape;1149;p74"/>
          <p:cNvCxnSpPr>
            <a:stCxn id="1145" idx="6"/>
            <a:endCxn id="1146" idx="2"/>
          </p:cNvCxnSpPr>
          <p:nvPr/>
        </p:nvCxnSpPr>
        <p:spPr>
          <a:xfrm>
            <a:off x="1864250" y="1507421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0" name="Google Shape;1150;p74"/>
          <p:cNvCxnSpPr>
            <a:stCxn id="1146" idx="6"/>
            <a:endCxn id="1147" idx="2"/>
          </p:cNvCxnSpPr>
          <p:nvPr/>
        </p:nvCxnSpPr>
        <p:spPr>
          <a:xfrm>
            <a:off x="2416551" y="1507421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1" name="Google Shape;1151;p74"/>
          <p:cNvCxnSpPr>
            <a:stCxn id="1147" idx="6"/>
            <a:endCxn id="1148" idx="2"/>
          </p:cNvCxnSpPr>
          <p:nvPr/>
        </p:nvCxnSpPr>
        <p:spPr>
          <a:xfrm>
            <a:off x="2968852" y="1507421"/>
            <a:ext cx="2709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2" name="Google Shape;1152;p74"/>
          <p:cNvCxnSpPr>
            <a:stCxn id="1148" idx="6"/>
            <a:endCxn id="1153" idx="2"/>
          </p:cNvCxnSpPr>
          <p:nvPr/>
        </p:nvCxnSpPr>
        <p:spPr>
          <a:xfrm>
            <a:off x="3521152" y="1507421"/>
            <a:ext cx="476400" cy="360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4" name="Google Shape;1154;p74"/>
          <p:cNvSpPr/>
          <p:nvPr/>
        </p:nvSpPr>
        <p:spPr>
          <a:xfrm>
            <a:off x="2322177" y="7842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4"/>
          <p:cNvSpPr/>
          <p:nvPr/>
        </p:nvSpPr>
        <p:spPr>
          <a:xfrm>
            <a:off x="2837293" y="7842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6" name="Google Shape;1156;p74"/>
          <p:cNvCxnSpPr>
            <a:stCxn id="1154" idx="6"/>
            <a:endCxn id="1155" idx="2"/>
          </p:cNvCxnSpPr>
          <p:nvPr/>
        </p:nvCxnSpPr>
        <p:spPr>
          <a:xfrm>
            <a:off x="2603577" y="924975"/>
            <a:ext cx="2337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7" name="Google Shape;1157;p74"/>
          <p:cNvCxnSpPr>
            <a:stCxn id="1145" idx="6"/>
            <a:endCxn id="1154" idx="2"/>
          </p:cNvCxnSpPr>
          <p:nvPr/>
        </p:nvCxnSpPr>
        <p:spPr>
          <a:xfrm flipH="1" rot="10800000">
            <a:off x="1864250" y="925121"/>
            <a:ext cx="457800" cy="582300"/>
          </a:xfrm>
          <a:prstGeom prst="curvedConnector3">
            <a:avLst>
              <a:gd fmla="val 50014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3" name="Google Shape;1153;p74"/>
          <p:cNvSpPr/>
          <p:nvPr/>
        </p:nvSpPr>
        <p:spPr>
          <a:xfrm>
            <a:off x="3997474" y="1370332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58" name="Google Shape;1158;p74"/>
          <p:cNvSpPr/>
          <p:nvPr/>
        </p:nvSpPr>
        <p:spPr>
          <a:xfrm>
            <a:off x="3387893" y="7842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4"/>
          <p:cNvSpPr/>
          <p:nvPr/>
        </p:nvSpPr>
        <p:spPr>
          <a:xfrm>
            <a:off x="4526599" y="1370332"/>
            <a:ext cx="281400" cy="281400"/>
          </a:xfrm>
          <a:prstGeom prst="ellipse">
            <a:avLst/>
          </a:prstGeom>
          <a:solidFill>
            <a:srgbClr val="FF5050"/>
          </a:solidFill>
          <a:ln cap="flat" cmpd="sng" w="952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160" name="Google Shape;1160;p74"/>
          <p:cNvCxnSpPr>
            <a:stCxn id="1154" idx="6"/>
            <a:endCxn id="1147" idx="2"/>
          </p:cNvCxnSpPr>
          <p:nvPr/>
        </p:nvCxnSpPr>
        <p:spPr>
          <a:xfrm>
            <a:off x="2603577" y="924975"/>
            <a:ext cx="84000" cy="582300"/>
          </a:xfrm>
          <a:prstGeom prst="curvedConnector3">
            <a:avLst>
              <a:gd fmla="val 49925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1" name="Google Shape;1161;p74"/>
          <p:cNvSpPr/>
          <p:nvPr/>
        </p:nvSpPr>
        <p:spPr>
          <a:xfrm>
            <a:off x="3957243" y="784287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74"/>
          <p:cNvSpPr/>
          <p:nvPr/>
        </p:nvSpPr>
        <p:spPr>
          <a:xfrm>
            <a:off x="4606018" y="78427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3" name="Google Shape;1163;p74"/>
          <p:cNvCxnSpPr>
            <a:stCxn id="1155" idx="6"/>
            <a:endCxn id="1158" idx="2"/>
          </p:cNvCxnSpPr>
          <p:nvPr/>
        </p:nvCxnSpPr>
        <p:spPr>
          <a:xfrm>
            <a:off x="3118693" y="924975"/>
            <a:ext cx="2691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4" name="Google Shape;1164;p74"/>
          <p:cNvCxnSpPr>
            <a:stCxn id="1158" idx="6"/>
            <a:endCxn id="1161" idx="2"/>
          </p:cNvCxnSpPr>
          <p:nvPr/>
        </p:nvCxnSpPr>
        <p:spPr>
          <a:xfrm>
            <a:off x="3669293" y="924975"/>
            <a:ext cx="2880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5" name="Google Shape;1165;p74"/>
          <p:cNvCxnSpPr>
            <a:stCxn id="1161" idx="6"/>
            <a:endCxn id="1162" idx="2"/>
          </p:cNvCxnSpPr>
          <p:nvPr/>
        </p:nvCxnSpPr>
        <p:spPr>
          <a:xfrm>
            <a:off x="4238643" y="924987"/>
            <a:ext cx="3675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6" name="Google Shape;1166;p74"/>
          <p:cNvCxnSpPr>
            <a:stCxn id="1153" idx="6"/>
            <a:endCxn id="1159" idx="2"/>
          </p:cNvCxnSpPr>
          <p:nvPr/>
        </p:nvCxnSpPr>
        <p:spPr>
          <a:xfrm>
            <a:off x="4278874" y="1511032"/>
            <a:ext cx="247800" cy="0"/>
          </a:xfrm>
          <a:prstGeom prst="straightConnector1">
            <a:avLst/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7" name="Google Shape;1167;p74"/>
          <p:cNvCxnSpPr>
            <a:stCxn id="1161" idx="6"/>
            <a:endCxn id="1159" idx="2"/>
          </p:cNvCxnSpPr>
          <p:nvPr/>
        </p:nvCxnSpPr>
        <p:spPr>
          <a:xfrm>
            <a:off x="4238643" y="924987"/>
            <a:ext cx="288000" cy="5859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8" name="Google Shape;1168;p74"/>
          <p:cNvSpPr txBox="1"/>
          <p:nvPr/>
        </p:nvSpPr>
        <p:spPr>
          <a:xfrm>
            <a:off x="4854350" y="1314225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13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69" name="Google Shape;1169;p74"/>
          <p:cNvSpPr txBox="1"/>
          <p:nvPr/>
        </p:nvSpPr>
        <p:spPr>
          <a:xfrm>
            <a:off x="4934975" y="728175"/>
            <a:ext cx="14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desenvolvedor-x</a:t>
            </a:r>
            <a:endParaRPr sz="13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70" name="Google Shape;1170;p74"/>
          <p:cNvCxnSpPr>
            <a:stCxn id="1148" idx="2"/>
            <a:endCxn id="1158" idx="2"/>
          </p:cNvCxnSpPr>
          <p:nvPr/>
        </p:nvCxnSpPr>
        <p:spPr>
          <a:xfrm flipH="1" rot="10800000">
            <a:off x="3239752" y="925121"/>
            <a:ext cx="148200" cy="582300"/>
          </a:xfrm>
          <a:prstGeom prst="curvedConnector3">
            <a:avLst>
              <a:gd fmla="val -160678" name="adj1"/>
            </a:avLst>
          </a:prstGeom>
          <a:noFill/>
          <a:ln cap="flat" cmpd="sng" w="19050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1" name="Google Shape;1171;p74"/>
          <p:cNvSpPr txBox="1"/>
          <p:nvPr/>
        </p:nvSpPr>
        <p:spPr>
          <a:xfrm>
            <a:off x="6794225" y="812335"/>
            <a:ext cx="18114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Orientado por </a:t>
            </a:r>
            <a:r>
              <a:rPr b="1" lang="pt-BR" sz="1600">
                <a:solidFill>
                  <a:srgbClr val="1290BF"/>
                </a:solidFill>
                <a:latin typeface="Fira Sans"/>
                <a:ea typeface="Fira Sans"/>
                <a:cs typeface="Fira Sans"/>
                <a:sym typeface="Fira Sans"/>
              </a:rPr>
              <a:t>desenvolvedor</a:t>
            </a:r>
            <a:endParaRPr b="1" sz="1600">
              <a:solidFill>
                <a:srgbClr val="1290B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2" name="Google Shape;1172;p74"/>
          <p:cNvSpPr txBox="1"/>
          <p:nvPr/>
        </p:nvSpPr>
        <p:spPr>
          <a:xfrm>
            <a:off x="62825" y="520350"/>
            <a:ext cx="18114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▼ organização</a:t>
            </a:r>
            <a:endParaRPr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▼  complexidade</a:t>
            </a:r>
            <a:endParaRPr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290BF"/>
                </a:solidFill>
                <a:highlight>
                  <a:srgbClr val="CFE2F3"/>
                </a:highlight>
                <a:latin typeface="Fira Sans"/>
                <a:ea typeface="Fira Sans"/>
                <a:cs typeface="Fira Sans"/>
                <a:sym typeface="Fira Sans"/>
              </a:rPr>
              <a:t>▲  problemas</a:t>
            </a:r>
            <a:endParaRPr sz="1500">
              <a:solidFill>
                <a:srgbClr val="1290BF"/>
              </a:solidFill>
              <a:highlight>
                <a:srgbClr val="CFE2F3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3" name="Google Shape;1173;p74"/>
          <p:cNvSpPr/>
          <p:nvPr/>
        </p:nvSpPr>
        <p:spPr>
          <a:xfrm>
            <a:off x="2048264" y="431092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74"/>
          <p:cNvSpPr/>
          <p:nvPr/>
        </p:nvSpPr>
        <p:spPr>
          <a:xfrm>
            <a:off x="2563381" y="4310925"/>
            <a:ext cx="281400" cy="281400"/>
          </a:xfrm>
          <a:prstGeom prst="ellipse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5" name="Google Shape;1175;p74"/>
          <p:cNvCxnSpPr>
            <a:stCxn id="1173" idx="6"/>
            <a:endCxn id="1174" idx="2"/>
          </p:cNvCxnSpPr>
          <p:nvPr/>
        </p:nvCxnSpPr>
        <p:spPr>
          <a:xfrm>
            <a:off x="2329664" y="4451625"/>
            <a:ext cx="233700" cy="0"/>
          </a:xfrm>
          <a:prstGeom prst="straightConnector1">
            <a:avLst/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6" name="Google Shape;1176;p74"/>
          <p:cNvCxnSpPr>
            <a:stCxn id="1117" idx="6"/>
            <a:endCxn id="1173" idx="2"/>
          </p:cNvCxnSpPr>
          <p:nvPr/>
        </p:nvCxnSpPr>
        <p:spPr>
          <a:xfrm>
            <a:off x="1914850" y="3548696"/>
            <a:ext cx="133500" cy="903000"/>
          </a:xfrm>
          <a:prstGeom prst="curvedConnector3">
            <a:avLst>
              <a:gd fmla="val 49968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7" name="Google Shape;1177;p74"/>
          <p:cNvCxnSpPr>
            <a:stCxn id="1174" idx="6"/>
            <a:endCxn id="1120" idx="2"/>
          </p:cNvCxnSpPr>
          <p:nvPr/>
        </p:nvCxnSpPr>
        <p:spPr>
          <a:xfrm flipH="1" rot="10800000">
            <a:off x="2844781" y="3548625"/>
            <a:ext cx="445500" cy="903000"/>
          </a:xfrm>
          <a:prstGeom prst="curvedConnector3">
            <a:avLst>
              <a:gd fmla="val 50008" name="adj1"/>
            </a:avLst>
          </a:prstGeom>
          <a:noFill/>
          <a:ln cap="flat" cmpd="sng" w="1905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8" name="Google Shape;1178;p74"/>
          <p:cNvSpPr txBox="1"/>
          <p:nvPr/>
        </p:nvSpPr>
        <p:spPr>
          <a:xfrm>
            <a:off x="3066600" y="4310925"/>
            <a:ext cx="92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feature A</a:t>
            </a:r>
            <a:endParaRPr sz="13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1804457"/>
            <a:ext cx="9144000" cy="810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75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3550" y="-716950"/>
            <a:ext cx="9157550" cy="651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75"/>
          <p:cNvSpPr txBox="1"/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Pull-request, fork</a:t>
            </a:r>
            <a:r>
              <a:rPr lang="pt-BR"/>
              <a:t> e </a:t>
            </a:r>
            <a:r>
              <a:rPr i="1" lang="pt-BR"/>
              <a:t>issues</a:t>
            </a:r>
            <a:r>
              <a:rPr lang="pt-BR"/>
              <a:t> - ajudando projetos da comunidade</a:t>
            </a:r>
            <a:endParaRPr i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91" name="Google Shape;1191;p76"/>
          <p:cNvSpPr txBox="1"/>
          <p:nvPr>
            <p:ph type="title"/>
          </p:nvPr>
        </p:nvSpPr>
        <p:spPr>
          <a:xfrm>
            <a:off x="457200" y="434575"/>
            <a:ext cx="6488400" cy="10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Pull request</a:t>
            </a:r>
            <a:r>
              <a:rPr lang="pt-BR"/>
              <a:t> e </a:t>
            </a:r>
            <a:r>
              <a:rPr i="1" lang="pt-BR"/>
              <a:t>fork</a:t>
            </a:r>
            <a:endParaRPr i="1"/>
          </a:p>
        </p:txBody>
      </p:sp>
      <p:sp>
        <p:nvSpPr>
          <p:cNvPr id="1192" name="Google Shape;1192;p76"/>
          <p:cNvSpPr txBox="1"/>
          <p:nvPr>
            <p:ph idx="1" type="body"/>
          </p:nvPr>
        </p:nvSpPr>
        <p:spPr>
          <a:xfrm>
            <a:off x="457200" y="1502875"/>
            <a:ext cx="6839700" cy="32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pt-BR"/>
              <a:t>Enviar seus commits para um projeto em que você não faz parte;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pt-BR"/>
              <a:t>Faça com que o projeto seja “seu”;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pt-BR"/>
              <a:t>Altere e...</a:t>
            </a:r>
            <a:endParaRPr b="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guarde para você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envie suas alterações como um pedido de merge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98" name="Google Shape;11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75" y="152400"/>
            <a:ext cx="7587310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9" name="Google Shape;1199;p77"/>
          <p:cNvCxnSpPr/>
          <p:nvPr/>
        </p:nvCxnSpPr>
        <p:spPr>
          <a:xfrm flipH="1" rot="10800000">
            <a:off x="7041625" y="404975"/>
            <a:ext cx="484500" cy="889200"/>
          </a:xfrm>
          <a:prstGeom prst="straightConnector1">
            <a:avLst/>
          </a:prstGeom>
          <a:noFill/>
          <a:ln cap="flat" cmpd="sng" w="762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0" name="Google Shape;1200;p77"/>
          <p:cNvSpPr/>
          <p:nvPr/>
        </p:nvSpPr>
        <p:spPr>
          <a:xfrm>
            <a:off x="763225" y="141550"/>
            <a:ext cx="1526400" cy="455700"/>
          </a:xfrm>
          <a:prstGeom prst="ellipse">
            <a:avLst/>
          </a:prstGeom>
          <a:noFill/>
          <a:ln cap="flat" cmpd="sng" w="38100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06" name="Google Shape;1206;p78"/>
          <p:cNvPicPr preferRelativeResize="0"/>
          <p:nvPr/>
        </p:nvPicPr>
        <p:blipFill rotWithShape="1">
          <a:blip r:embed="rId3">
            <a:alphaModFix/>
          </a:blip>
          <a:srcRect b="0" l="0" r="0" t="50480"/>
          <a:stretch/>
        </p:blipFill>
        <p:spPr>
          <a:xfrm>
            <a:off x="778350" y="1446825"/>
            <a:ext cx="7587300" cy="239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12" name="Google Shape;121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75" y="111300"/>
            <a:ext cx="7587310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3" name="Google Shape;1213;p79"/>
          <p:cNvCxnSpPr/>
          <p:nvPr/>
        </p:nvCxnSpPr>
        <p:spPr>
          <a:xfrm flipH="1" rot="10800000">
            <a:off x="1307450" y="1055125"/>
            <a:ext cx="119400" cy="1115100"/>
          </a:xfrm>
          <a:prstGeom prst="straightConnector1">
            <a:avLst/>
          </a:prstGeom>
          <a:noFill/>
          <a:ln cap="flat" cmpd="sng" w="762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19" name="Google Shape;1219;p80"/>
          <p:cNvSpPr/>
          <p:nvPr/>
        </p:nvSpPr>
        <p:spPr>
          <a:xfrm>
            <a:off x="735150" y="1387700"/>
            <a:ext cx="1851300" cy="848100"/>
          </a:xfrm>
          <a:prstGeom prst="rect">
            <a:avLst/>
          </a:prstGeom>
          <a:solidFill>
            <a:srgbClr val="5D3658"/>
          </a:solidFill>
          <a:ln cap="flat" cmpd="sng" w="9525">
            <a:solidFill>
              <a:srgbClr val="FF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 b="1"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compartilhado do GitHub</a:t>
            </a:r>
            <a:endParaRPr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20" name="Google Shape;12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19" y="1029250"/>
            <a:ext cx="827308" cy="69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1" name="Google Shape;1221;p80"/>
          <p:cNvGrpSpPr/>
          <p:nvPr/>
        </p:nvGrpSpPr>
        <p:grpSpPr>
          <a:xfrm>
            <a:off x="5192617" y="996210"/>
            <a:ext cx="1103790" cy="696039"/>
            <a:chOff x="4575200" y="2289298"/>
            <a:chExt cx="2184425" cy="1377476"/>
          </a:xfrm>
        </p:grpSpPr>
        <p:pic>
          <p:nvPicPr>
            <p:cNvPr id="1222" name="Google Shape;1222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3" name="Google Shape;1223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4" name="Google Shape;1224;p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30" name="Google Shape;1230;p81"/>
          <p:cNvSpPr/>
          <p:nvPr/>
        </p:nvSpPr>
        <p:spPr>
          <a:xfrm>
            <a:off x="735150" y="1387700"/>
            <a:ext cx="1851300" cy="848100"/>
          </a:xfrm>
          <a:prstGeom prst="rect">
            <a:avLst/>
          </a:prstGeom>
          <a:solidFill>
            <a:srgbClr val="5D3658"/>
          </a:solidFill>
          <a:ln cap="flat" cmpd="sng" w="9525">
            <a:solidFill>
              <a:srgbClr val="FF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 b="1"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compartilhado do GitHub</a:t>
            </a:r>
            <a:endParaRPr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31" name="Google Shape;1231;p81"/>
          <p:cNvSpPr/>
          <p:nvPr/>
        </p:nvSpPr>
        <p:spPr>
          <a:xfrm>
            <a:off x="5824750" y="1387700"/>
            <a:ext cx="1851300" cy="848100"/>
          </a:xfrm>
          <a:prstGeom prst="rect">
            <a:avLst/>
          </a:prstGeom>
          <a:solidFill>
            <a:srgbClr val="5D3658"/>
          </a:solidFill>
          <a:ln cap="flat" cmpd="sng" w="9525">
            <a:solidFill>
              <a:srgbClr val="FF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 b="1"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compartilhado do GitHub</a:t>
            </a:r>
            <a:endParaRPr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32" name="Google Shape;123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19" y="1029250"/>
            <a:ext cx="827308" cy="69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3" name="Google Shape;1233;p81"/>
          <p:cNvGrpSpPr/>
          <p:nvPr/>
        </p:nvGrpSpPr>
        <p:grpSpPr>
          <a:xfrm>
            <a:off x="5192617" y="996210"/>
            <a:ext cx="1103790" cy="696039"/>
            <a:chOff x="4575200" y="2289298"/>
            <a:chExt cx="2184425" cy="1377476"/>
          </a:xfrm>
        </p:grpSpPr>
        <p:pic>
          <p:nvPicPr>
            <p:cNvPr id="1234" name="Google Shape;1234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37" name="Google Shape;1237;p81"/>
          <p:cNvCxnSpPr>
            <a:stCxn id="1230" idx="0"/>
            <a:endCxn id="1231" idx="0"/>
          </p:cNvCxnSpPr>
          <p:nvPr/>
        </p:nvCxnSpPr>
        <p:spPr>
          <a:xfrm flipH="1" rot="-5400000">
            <a:off x="4205250" y="-1156750"/>
            <a:ext cx="600" cy="5089500"/>
          </a:xfrm>
          <a:prstGeom prst="curvedConnector3">
            <a:avLst>
              <a:gd fmla="val -144733333" name="adj1"/>
            </a:avLst>
          </a:prstGeom>
          <a:noFill/>
          <a:ln cap="flat" cmpd="sng" w="38100">
            <a:solidFill>
              <a:srgbClr val="00CC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38" name="Google Shape;1238;p81"/>
          <p:cNvSpPr txBox="1"/>
          <p:nvPr/>
        </p:nvSpPr>
        <p:spPr>
          <a:xfrm>
            <a:off x="2294100" y="90000"/>
            <a:ext cx="3822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9900"/>
                </a:solidFill>
                <a:latin typeface="Fira Sans"/>
                <a:ea typeface="Fira Sans"/>
                <a:cs typeface="Fira Sans"/>
                <a:sym typeface="Fira Sans"/>
              </a:rPr>
              <a:t>Fork</a:t>
            </a:r>
            <a:endParaRPr sz="1800">
              <a:solidFill>
                <a:srgbClr val="0099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50" y="89999"/>
            <a:ext cx="5545554" cy="44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626" y="216500"/>
            <a:ext cx="4217925" cy="305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8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4" name="Google Shape;1244;p82"/>
          <p:cNvSpPr/>
          <p:nvPr/>
        </p:nvSpPr>
        <p:spPr>
          <a:xfrm>
            <a:off x="735150" y="1387700"/>
            <a:ext cx="1851300" cy="848100"/>
          </a:xfrm>
          <a:prstGeom prst="rect">
            <a:avLst/>
          </a:prstGeom>
          <a:solidFill>
            <a:srgbClr val="5D3658"/>
          </a:solidFill>
          <a:ln cap="flat" cmpd="sng" w="9525">
            <a:solidFill>
              <a:srgbClr val="FF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 b="1"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compartilhado do GitHub</a:t>
            </a:r>
            <a:endParaRPr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5" name="Google Shape;1245;p82"/>
          <p:cNvSpPr/>
          <p:nvPr/>
        </p:nvSpPr>
        <p:spPr>
          <a:xfrm>
            <a:off x="5824750" y="3837150"/>
            <a:ext cx="1851300" cy="5553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de trabalho</a:t>
            </a:r>
            <a:endParaRPr b="1" sz="12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 sz="12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6" name="Google Shape;1246;p82"/>
          <p:cNvSpPr/>
          <p:nvPr/>
        </p:nvSpPr>
        <p:spPr>
          <a:xfrm>
            <a:off x="5824971" y="2511596"/>
            <a:ext cx="1851300" cy="5409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 sz="12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 sz="12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7" name="Google Shape;1247;p82"/>
          <p:cNvSpPr/>
          <p:nvPr/>
        </p:nvSpPr>
        <p:spPr>
          <a:xfrm>
            <a:off x="5824750" y="3159149"/>
            <a:ext cx="1851300" cy="6018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 sz="12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 sz="12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8" name="Google Shape;1248;p82"/>
          <p:cNvSpPr/>
          <p:nvPr/>
        </p:nvSpPr>
        <p:spPr>
          <a:xfrm>
            <a:off x="5824750" y="1387700"/>
            <a:ext cx="1851300" cy="848100"/>
          </a:xfrm>
          <a:prstGeom prst="rect">
            <a:avLst/>
          </a:prstGeom>
          <a:solidFill>
            <a:srgbClr val="5D3658"/>
          </a:solidFill>
          <a:ln cap="flat" cmpd="sng" w="9525">
            <a:solidFill>
              <a:srgbClr val="FF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 b="1"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compartilhado do GitHub</a:t>
            </a:r>
            <a:endParaRPr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49" name="Google Shape;124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19" y="1029250"/>
            <a:ext cx="827308" cy="69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0" name="Google Shape;1250;p82"/>
          <p:cNvGrpSpPr/>
          <p:nvPr/>
        </p:nvGrpSpPr>
        <p:grpSpPr>
          <a:xfrm>
            <a:off x="5192617" y="996210"/>
            <a:ext cx="1103790" cy="696039"/>
            <a:chOff x="4575200" y="2289298"/>
            <a:chExt cx="2184425" cy="1377476"/>
          </a:xfrm>
        </p:grpSpPr>
        <p:pic>
          <p:nvPicPr>
            <p:cNvPr id="1251" name="Google Shape;1251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8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4" name="Google Shape;1254;p82"/>
          <p:cNvCxnSpPr>
            <a:stCxn id="1244" idx="0"/>
            <a:endCxn id="1248" idx="0"/>
          </p:cNvCxnSpPr>
          <p:nvPr/>
        </p:nvCxnSpPr>
        <p:spPr>
          <a:xfrm flipH="1" rot="-5400000">
            <a:off x="4205250" y="-1156750"/>
            <a:ext cx="600" cy="5089500"/>
          </a:xfrm>
          <a:prstGeom prst="curvedConnector3">
            <a:avLst>
              <a:gd fmla="val -144733333" name="adj1"/>
            </a:avLst>
          </a:prstGeom>
          <a:noFill/>
          <a:ln cap="flat" cmpd="sng" w="38100">
            <a:solidFill>
              <a:srgbClr val="00CC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55" name="Google Shape;1255;p82"/>
          <p:cNvSpPr txBox="1"/>
          <p:nvPr/>
        </p:nvSpPr>
        <p:spPr>
          <a:xfrm>
            <a:off x="2294100" y="90000"/>
            <a:ext cx="3822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9900"/>
                </a:solidFill>
                <a:latin typeface="Fira Sans"/>
                <a:ea typeface="Fira Sans"/>
                <a:cs typeface="Fira Sans"/>
                <a:sym typeface="Fira Sans"/>
              </a:rPr>
              <a:t>Fork</a:t>
            </a:r>
            <a:endParaRPr sz="1800">
              <a:solidFill>
                <a:srgbClr val="0099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256" name="Google Shape;1256;p82"/>
          <p:cNvCxnSpPr>
            <a:stCxn id="1248" idx="2"/>
            <a:endCxn id="1248" idx="3"/>
          </p:cNvCxnSpPr>
          <p:nvPr/>
        </p:nvCxnSpPr>
        <p:spPr>
          <a:xfrm rot="-5400000">
            <a:off x="7001350" y="1560950"/>
            <a:ext cx="423900" cy="925800"/>
          </a:xfrm>
          <a:prstGeom prst="curvedConnector4">
            <a:avLst>
              <a:gd fmla="val -473462" name="adj1"/>
              <a:gd fmla="val 230713" name="adj2"/>
            </a:avLst>
          </a:prstGeom>
          <a:noFill/>
          <a:ln cap="flat" cmpd="sng" w="38100">
            <a:solidFill>
              <a:srgbClr val="DD464C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57" name="Google Shape;1257;p82"/>
          <p:cNvSpPr txBox="1"/>
          <p:nvPr/>
        </p:nvSpPr>
        <p:spPr>
          <a:xfrm>
            <a:off x="7437600" y="840188"/>
            <a:ext cx="1562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Alterações</a:t>
            </a:r>
            <a:endParaRPr sz="18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83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63" name="Google Shape;1263;p83"/>
          <p:cNvSpPr/>
          <p:nvPr/>
        </p:nvSpPr>
        <p:spPr>
          <a:xfrm>
            <a:off x="735150" y="1387700"/>
            <a:ext cx="1851300" cy="848100"/>
          </a:xfrm>
          <a:prstGeom prst="rect">
            <a:avLst/>
          </a:prstGeom>
          <a:solidFill>
            <a:srgbClr val="5D3658"/>
          </a:solidFill>
          <a:ln cap="flat" cmpd="sng" w="9525">
            <a:solidFill>
              <a:srgbClr val="FF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 b="1"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compartilhado do GitHub</a:t>
            </a:r>
            <a:endParaRPr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4" name="Google Shape;1264;p83"/>
          <p:cNvSpPr/>
          <p:nvPr/>
        </p:nvSpPr>
        <p:spPr>
          <a:xfrm>
            <a:off x="5824750" y="3837150"/>
            <a:ext cx="1851300" cy="5553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de trabalho</a:t>
            </a:r>
            <a:endParaRPr b="1" sz="12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 sz="12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5" name="Google Shape;1265;p83"/>
          <p:cNvSpPr/>
          <p:nvPr/>
        </p:nvSpPr>
        <p:spPr>
          <a:xfrm>
            <a:off x="5824971" y="2511596"/>
            <a:ext cx="1851300" cy="5409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 sz="12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 sz="12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6" name="Google Shape;1266;p83"/>
          <p:cNvSpPr/>
          <p:nvPr/>
        </p:nvSpPr>
        <p:spPr>
          <a:xfrm>
            <a:off x="5824750" y="3159149"/>
            <a:ext cx="1851300" cy="6018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 sz="12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 sz="12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7" name="Google Shape;1267;p83"/>
          <p:cNvSpPr/>
          <p:nvPr/>
        </p:nvSpPr>
        <p:spPr>
          <a:xfrm>
            <a:off x="5824750" y="1387700"/>
            <a:ext cx="1851300" cy="848100"/>
          </a:xfrm>
          <a:prstGeom prst="rect">
            <a:avLst/>
          </a:prstGeom>
          <a:solidFill>
            <a:srgbClr val="5D3658"/>
          </a:solidFill>
          <a:ln cap="flat" cmpd="sng" w="9525">
            <a:solidFill>
              <a:srgbClr val="FF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 b="1"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compartilhado do GitHub</a:t>
            </a:r>
            <a:endParaRPr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68" name="Google Shape;12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19" y="1029250"/>
            <a:ext cx="827308" cy="69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83"/>
          <p:cNvGrpSpPr/>
          <p:nvPr/>
        </p:nvGrpSpPr>
        <p:grpSpPr>
          <a:xfrm>
            <a:off x="5192617" y="996210"/>
            <a:ext cx="1103790" cy="696039"/>
            <a:chOff x="4575200" y="2289298"/>
            <a:chExt cx="2184425" cy="1377476"/>
          </a:xfrm>
        </p:grpSpPr>
        <p:pic>
          <p:nvPicPr>
            <p:cNvPr id="1270" name="Google Shape;1270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8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73" name="Google Shape;1273;p83"/>
          <p:cNvCxnSpPr>
            <a:stCxn id="1267" idx="1"/>
            <a:endCxn id="1274" idx="3"/>
          </p:cNvCxnSpPr>
          <p:nvPr/>
        </p:nvCxnSpPr>
        <p:spPr>
          <a:xfrm rot="10800000">
            <a:off x="4181650" y="1806950"/>
            <a:ext cx="1643100" cy="4800"/>
          </a:xfrm>
          <a:prstGeom prst="curvedConnector3">
            <a:avLst>
              <a:gd fmla="val 46987" name="adj1"/>
            </a:avLst>
          </a:prstGeom>
          <a:noFill/>
          <a:ln cap="flat" cmpd="sng" w="38100">
            <a:solidFill>
              <a:srgbClr val="149B93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274" name="Google Shape;1274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4450" y="1393425"/>
            <a:ext cx="827300" cy="8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83"/>
          <p:cNvSpPr txBox="1"/>
          <p:nvPr/>
        </p:nvSpPr>
        <p:spPr>
          <a:xfrm>
            <a:off x="4181750" y="2001950"/>
            <a:ext cx="13053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49B93"/>
                </a:solidFill>
                <a:latin typeface="Fira Sans"/>
                <a:ea typeface="Fira Sans"/>
                <a:cs typeface="Fira Sans"/>
                <a:sym typeface="Fira Sans"/>
              </a:rPr>
              <a:t>Pull request</a:t>
            </a:r>
            <a:endParaRPr sz="1800">
              <a:solidFill>
                <a:srgbClr val="149B9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8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1" name="Google Shape;1281;p84"/>
          <p:cNvSpPr/>
          <p:nvPr/>
        </p:nvSpPr>
        <p:spPr>
          <a:xfrm>
            <a:off x="735150" y="1387700"/>
            <a:ext cx="1851300" cy="848100"/>
          </a:xfrm>
          <a:prstGeom prst="rect">
            <a:avLst/>
          </a:prstGeom>
          <a:solidFill>
            <a:srgbClr val="5D3658"/>
          </a:solidFill>
          <a:ln cap="flat" cmpd="sng" w="9525">
            <a:solidFill>
              <a:srgbClr val="FF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 b="1"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compartilhado do GitHub</a:t>
            </a:r>
            <a:endParaRPr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82" name="Google Shape;1282;p84"/>
          <p:cNvSpPr/>
          <p:nvPr/>
        </p:nvSpPr>
        <p:spPr>
          <a:xfrm>
            <a:off x="5824750" y="3837150"/>
            <a:ext cx="1851300" cy="5553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de trabalho</a:t>
            </a:r>
            <a:endParaRPr b="1" sz="12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 sz="12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83" name="Google Shape;1283;p84"/>
          <p:cNvSpPr/>
          <p:nvPr/>
        </p:nvSpPr>
        <p:spPr>
          <a:xfrm>
            <a:off x="5824971" y="2511596"/>
            <a:ext cx="1851300" cy="5409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 sz="12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 sz="12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84" name="Google Shape;1284;p84"/>
          <p:cNvSpPr/>
          <p:nvPr/>
        </p:nvSpPr>
        <p:spPr>
          <a:xfrm>
            <a:off x="5824750" y="3159149"/>
            <a:ext cx="1851300" cy="6018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 sz="12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 sz="12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85" name="Google Shape;1285;p84"/>
          <p:cNvSpPr/>
          <p:nvPr/>
        </p:nvSpPr>
        <p:spPr>
          <a:xfrm>
            <a:off x="5824750" y="1387700"/>
            <a:ext cx="1851300" cy="848100"/>
          </a:xfrm>
          <a:prstGeom prst="rect">
            <a:avLst/>
          </a:prstGeom>
          <a:solidFill>
            <a:srgbClr val="5D3658"/>
          </a:solidFill>
          <a:ln cap="flat" cmpd="sng" w="9525">
            <a:solidFill>
              <a:srgbClr val="FF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 b="1"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compartilhado do GitHub</a:t>
            </a:r>
            <a:endParaRPr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86" name="Google Shape;128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19" y="1029250"/>
            <a:ext cx="827308" cy="69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7" name="Google Shape;1287;p84"/>
          <p:cNvGrpSpPr/>
          <p:nvPr/>
        </p:nvGrpSpPr>
        <p:grpSpPr>
          <a:xfrm>
            <a:off x="5192617" y="996210"/>
            <a:ext cx="1103790" cy="696039"/>
            <a:chOff x="4575200" y="2289298"/>
            <a:chExt cx="2184425" cy="1377476"/>
          </a:xfrm>
        </p:grpSpPr>
        <p:pic>
          <p:nvPicPr>
            <p:cNvPr id="1288" name="Google Shape;1288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91" name="Google Shape;1291;p84"/>
          <p:cNvCxnSpPr>
            <a:stCxn id="1285" idx="1"/>
            <a:endCxn id="1292" idx="3"/>
          </p:cNvCxnSpPr>
          <p:nvPr/>
        </p:nvCxnSpPr>
        <p:spPr>
          <a:xfrm rot="10800000">
            <a:off x="4181650" y="1806950"/>
            <a:ext cx="1643100" cy="4800"/>
          </a:xfrm>
          <a:prstGeom prst="curvedConnector3">
            <a:avLst>
              <a:gd fmla="val 46987" name="adj1"/>
            </a:avLst>
          </a:prstGeom>
          <a:noFill/>
          <a:ln cap="flat" cmpd="sng" w="38100">
            <a:solidFill>
              <a:srgbClr val="149B93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292" name="Google Shape;1292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4450" y="1393425"/>
            <a:ext cx="827300" cy="8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84"/>
          <p:cNvSpPr txBox="1"/>
          <p:nvPr/>
        </p:nvSpPr>
        <p:spPr>
          <a:xfrm>
            <a:off x="4018275" y="223350"/>
            <a:ext cx="1733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49B93"/>
                </a:solidFill>
                <a:latin typeface="Fira Sans"/>
                <a:ea typeface="Fira Sans"/>
                <a:cs typeface="Fira Sans"/>
                <a:sym typeface="Fira Sans"/>
              </a:rPr>
              <a:t>Pedidos de alteração</a:t>
            </a:r>
            <a:endParaRPr sz="1800">
              <a:solidFill>
                <a:srgbClr val="149B9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294" name="Google Shape;1294;p84"/>
          <p:cNvCxnSpPr>
            <a:stCxn id="1292" idx="0"/>
            <a:endCxn id="1290" idx="0"/>
          </p:cNvCxnSpPr>
          <p:nvPr/>
        </p:nvCxnSpPr>
        <p:spPr>
          <a:xfrm rot="-5400000">
            <a:off x="4716700" y="175425"/>
            <a:ext cx="269400" cy="2166600"/>
          </a:xfrm>
          <a:prstGeom prst="curvedConnector3">
            <a:avLst>
              <a:gd fmla="val 188395" name="adj1"/>
            </a:avLst>
          </a:prstGeom>
          <a:noFill/>
          <a:ln cap="flat" cmpd="sng" w="38100">
            <a:solidFill>
              <a:srgbClr val="149B93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95" name="Google Shape;1295;p84"/>
          <p:cNvSpPr txBox="1"/>
          <p:nvPr/>
        </p:nvSpPr>
        <p:spPr>
          <a:xfrm>
            <a:off x="4181750" y="2001950"/>
            <a:ext cx="13053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49B93"/>
                </a:solidFill>
                <a:latin typeface="Fira Sans"/>
                <a:ea typeface="Fira Sans"/>
                <a:cs typeface="Fira Sans"/>
                <a:sym typeface="Fira Sans"/>
              </a:rPr>
              <a:t>Pull request</a:t>
            </a:r>
            <a:endParaRPr sz="1800">
              <a:solidFill>
                <a:srgbClr val="149B9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8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01" name="Google Shape;1301;p85"/>
          <p:cNvSpPr/>
          <p:nvPr/>
        </p:nvSpPr>
        <p:spPr>
          <a:xfrm>
            <a:off x="735150" y="1387700"/>
            <a:ext cx="1851300" cy="848100"/>
          </a:xfrm>
          <a:prstGeom prst="rect">
            <a:avLst/>
          </a:prstGeom>
          <a:solidFill>
            <a:srgbClr val="5D3658"/>
          </a:solidFill>
          <a:ln cap="flat" cmpd="sng" w="9525">
            <a:solidFill>
              <a:srgbClr val="FF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 b="1"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compartilhado do GitHub</a:t>
            </a:r>
            <a:endParaRPr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2" name="Google Shape;1302;p85"/>
          <p:cNvSpPr/>
          <p:nvPr/>
        </p:nvSpPr>
        <p:spPr>
          <a:xfrm>
            <a:off x="5824750" y="3837150"/>
            <a:ext cx="1851300" cy="5553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de trabalho</a:t>
            </a:r>
            <a:endParaRPr b="1" sz="12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 sz="12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3" name="Google Shape;1303;p85"/>
          <p:cNvSpPr/>
          <p:nvPr/>
        </p:nvSpPr>
        <p:spPr>
          <a:xfrm>
            <a:off x="5824971" y="2511596"/>
            <a:ext cx="1851300" cy="5409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 sz="12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 sz="12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4" name="Google Shape;1304;p85"/>
          <p:cNvSpPr/>
          <p:nvPr/>
        </p:nvSpPr>
        <p:spPr>
          <a:xfrm>
            <a:off x="5824750" y="3159149"/>
            <a:ext cx="1851300" cy="6018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 sz="12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 sz="12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5" name="Google Shape;1305;p85"/>
          <p:cNvSpPr/>
          <p:nvPr/>
        </p:nvSpPr>
        <p:spPr>
          <a:xfrm>
            <a:off x="5824750" y="1387700"/>
            <a:ext cx="1851300" cy="848100"/>
          </a:xfrm>
          <a:prstGeom prst="rect">
            <a:avLst/>
          </a:prstGeom>
          <a:solidFill>
            <a:srgbClr val="5D3658"/>
          </a:solidFill>
          <a:ln cap="flat" cmpd="sng" w="9525">
            <a:solidFill>
              <a:srgbClr val="FF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 b="1"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rPr>
              <a:t>Repositório compartilhado do GitHub</a:t>
            </a:r>
            <a:endParaRPr sz="1200">
              <a:solidFill>
                <a:srgbClr val="FF66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06" name="Google Shape;130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19" y="1029250"/>
            <a:ext cx="827308" cy="69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7" name="Google Shape;1307;p85"/>
          <p:cNvGrpSpPr/>
          <p:nvPr/>
        </p:nvGrpSpPr>
        <p:grpSpPr>
          <a:xfrm>
            <a:off x="5192617" y="996210"/>
            <a:ext cx="1103790" cy="696039"/>
            <a:chOff x="4575200" y="2289298"/>
            <a:chExt cx="2184425" cy="1377476"/>
          </a:xfrm>
        </p:grpSpPr>
        <p:pic>
          <p:nvPicPr>
            <p:cNvPr id="1308" name="Google Shape;1308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82150" y="2289300"/>
              <a:ext cx="1377475" cy="13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5200" y="2289298"/>
              <a:ext cx="1377475" cy="137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85149" y="2542226"/>
              <a:ext cx="717075" cy="7170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11" name="Google Shape;1311;p85"/>
          <p:cNvCxnSpPr>
            <a:stCxn id="1305" idx="1"/>
            <a:endCxn id="1312" idx="3"/>
          </p:cNvCxnSpPr>
          <p:nvPr/>
        </p:nvCxnSpPr>
        <p:spPr>
          <a:xfrm rot="10800000">
            <a:off x="4181650" y="1806950"/>
            <a:ext cx="1643100" cy="4800"/>
          </a:xfrm>
          <a:prstGeom prst="curvedConnector3">
            <a:avLst>
              <a:gd fmla="val 46987" name="adj1"/>
            </a:avLst>
          </a:prstGeom>
          <a:noFill/>
          <a:ln cap="flat" cmpd="sng" w="38100">
            <a:solidFill>
              <a:srgbClr val="149B93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13" name="Google Shape;1313;p85"/>
          <p:cNvCxnSpPr>
            <a:stCxn id="1312" idx="1"/>
            <a:endCxn id="1301" idx="3"/>
          </p:cNvCxnSpPr>
          <p:nvPr/>
        </p:nvCxnSpPr>
        <p:spPr>
          <a:xfrm flipH="1">
            <a:off x="2586450" y="1807075"/>
            <a:ext cx="768000" cy="4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DD464C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312" name="Google Shape;1312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4450" y="1393425"/>
            <a:ext cx="827300" cy="8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5"/>
          <p:cNvSpPr txBox="1"/>
          <p:nvPr/>
        </p:nvSpPr>
        <p:spPr>
          <a:xfrm>
            <a:off x="4018275" y="223350"/>
            <a:ext cx="1733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49B93"/>
                </a:solidFill>
                <a:latin typeface="Fira Sans"/>
                <a:ea typeface="Fira Sans"/>
                <a:cs typeface="Fira Sans"/>
                <a:sym typeface="Fira Sans"/>
              </a:rPr>
              <a:t>Pedidos de alteração</a:t>
            </a:r>
            <a:endParaRPr sz="1800">
              <a:solidFill>
                <a:srgbClr val="149B9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15" name="Google Shape;1315;p85"/>
          <p:cNvSpPr txBox="1"/>
          <p:nvPr/>
        </p:nvSpPr>
        <p:spPr>
          <a:xfrm>
            <a:off x="2134400" y="2149750"/>
            <a:ext cx="1562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Merge</a:t>
            </a:r>
            <a:endParaRPr sz="18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16" name="Google Shape;1316;p85"/>
          <p:cNvCxnSpPr>
            <a:stCxn id="1312" idx="0"/>
            <a:endCxn id="1310" idx="0"/>
          </p:cNvCxnSpPr>
          <p:nvPr/>
        </p:nvCxnSpPr>
        <p:spPr>
          <a:xfrm rot="-5400000">
            <a:off x="4716700" y="175425"/>
            <a:ext cx="269400" cy="2166600"/>
          </a:xfrm>
          <a:prstGeom prst="curvedConnector3">
            <a:avLst>
              <a:gd fmla="val 188395" name="adj1"/>
            </a:avLst>
          </a:prstGeom>
          <a:noFill/>
          <a:ln cap="flat" cmpd="sng" w="38100">
            <a:solidFill>
              <a:srgbClr val="149B93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17" name="Google Shape;1317;p85"/>
          <p:cNvSpPr txBox="1"/>
          <p:nvPr/>
        </p:nvSpPr>
        <p:spPr>
          <a:xfrm>
            <a:off x="4181750" y="2001950"/>
            <a:ext cx="13053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49B93"/>
                </a:solidFill>
                <a:latin typeface="Fira Sans"/>
                <a:ea typeface="Fira Sans"/>
                <a:cs typeface="Fira Sans"/>
                <a:sym typeface="Fira Sans"/>
              </a:rPr>
              <a:t>Pull request</a:t>
            </a:r>
            <a:endParaRPr sz="1800">
              <a:solidFill>
                <a:srgbClr val="149B9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8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23" name="Google Shape;13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75" y="152400"/>
            <a:ext cx="7587310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86"/>
          <p:cNvCxnSpPr/>
          <p:nvPr/>
        </p:nvCxnSpPr>
        <p:spPr>
          <a:xfrm flipH="1" rot="10800000">
            <a:off x="2070700" y="1612600"/>
            <a:ext cx="119400" cy="1115100"/>
          </a:xfrm>
          <a:prstGeom prst="straightConnector1">
            <a:avLst/>
          </a:prstGeom>
          <a:noFill/>
          <a:ln cap="flat" cmpd="sng" w="762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5" name="Google Shape;1325;p86"/>
          <p:cNvSpPr/>
          <p:nvPr/>
        </p:nvSpPr>
        <p:spPr>
          <a:xfrm>
            <a:off x="6942050" y="1612600"/>
            <a:ext cx="1526400" cy="455700"/>
          </a:xfrm>
          <a:prstGeom prst="ellipse">
            <a:avLst/>
          </a:prstGeom>
          <a:noFill/>
          <a:ln cap="flat" cmpd="sng" w="38100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8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1" name="Google Shape;133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4625"/>
            <a:ext cx="8839200" cy="389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87"/>
          <p:cNvPicPr preferRelativeResize="0"/>
          <p:nvPr/>
        </p:nvPicPr>
        <p:blipFill rotWithShape="1">
          <a:blip r:embed="rId3">
            <a:alphaModFix/>
          </a:blip>
          <a:srcRect b="51782" l="13218" r="16507" t="43531"/>
          <a:stretch/>
        </p:blipFill>
        <p:spPr>
          <a:xfrm>
            <a:off x="1320725" y="2160650"/>
            <a:ext cx="6212024" cy="1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8" name="Google Shape;133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900" y="304875"/>
            <a:ext cx="65641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44" name="Google Shape;134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00" y="0"/>
            <a:ext cx="72546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9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0" name="Google Shape;1350;p90"/>
          <p:cNvSpPr txBox="1"/>
          <p:nvPr>
            <p:ph type="title"/>
          </p:nvPr>
        </p:nvSpPr>
        <p:spPr>
          <a:xfrm>
            <a:off x="457200" y="434575"/>
            <a:ext cx="6488400" cy="11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r>
              <a:rPr lang="pt-BR"/>
              <a:t>omo o Git pode me ajudar?</a:t>
            </a:r>
            <a:endParaRPr i="1"/>
          </a:p>
        </p:txBody>
      </p:sp>
      <p:sp>
        <p:nvSpPr>
          <p:cNvPr id="1351" name="Google Shape;1351;p90"/>
          <p:cNvSpPr txBox="1"/>
          <p:nvPr>
            <p:ph idx="1" type="body"/>
          </p:nvPr>
        </p:nvSpPr>
        <p:spPr>
          <a:xfrm>
            <a:off x="457200" y="1596475"/>
            <a:ext cx="5552700" cy="31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/>
              <a:t>Maior organização nos trabalhos;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>
                <a:latin typeface="Inconsolata"/>
                <a:ea typeface="Inconsolata"/>
                <a:cs typeface="Inconsolata"/>
                <a:sym typeface="Inconsolata"/>
              </a:rPr>
              <a:t>Ctrl + z</a:t>
            </a:r>
            <a:r>
              <a:rPr b="0" lang="pt-BR"/>
              <a:t> “infinito”;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/>
              <a:t>Maior facilidade na </a:t>
            </a:r>
            <a:r>
              <a:rPr b="0" lang="pt-BR">
                <a:solidFill>
                  <a:srgbClr val="8FC13E"/>
                </a:solidFill>
              </a:rPr>
              <a:t>divisão de responsabilidades;</a:t>
            </a:r>
            <a:endParaRPr b="0">
              <a:solidFill>
                <a:srgbClr val="8FC13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/>
              <a:t>Histórico centralizado dos projetos em que você já fez</a:t>
            </a:r>
            <a:endParaRPr b="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S</a:t>
            </a:r>
            <a:r>
              <a:rPr b="0" lang="pt-BR"/>
              <a:t>e usou o </a:t>
            </a:r>
            <a:r>
              <a:rPr b="0" lang="pt-BR">
                <a:latin typeface="Inconsolata"/>
                <a:ea typeface="Inconsolata"/>
                <a:cs typeface="Inconsolata"/>
                <a:sym typeface="Inconsolata"/>
              </a:rPr>
              <a:t>README.md</a:t>
            </a:r>
            <a:r>
              <a:rPr b="0" lang="pt-BR"/>
              <a:t> </a:t>
            </a:r>
            <a:endParaRPr b="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Explicação de o que o projeto faz;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Instruções para </a:t>
            </a:r>
            <a:r>
              <a:rPr b="0" lang="pt-BR"/>
              <a:t>rodar </a:t>
            </a:r>
            <a:r>
              <a:rPr lang="pt-BR"/>
              <a:t>o</a:t>
            </a:r>
            <a:r>
              <a:rPr b="0" lang="pt-BR"/>
              <a:t> </a:t>
            </a:r>
            <a:r>
              <a:rPr lang="pt-BR"/>
              <a:t>programa;</a:t>
            </a:r>
            <a:endParaRPr b="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i="1" lang="pt-BR"/>
              <a:t>Prints</a:t>
            </a:r>
            <a:r>
              <a:rPr lang="pt-BR"/>
              <a:t> do programa funcionando.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7" name="Google Shape;1357;p91"/>
          <p:cNvSpPr txBox="1"/>
          <p:nvPr>
            <p:ph idx="1" type="body"/>
          </p:nvPr>
        </p:nvSpPr>
        <p:spPr>
          <a:xfrm>
            <a:off x="457200" y="340000"/>
            <a:ext cx="3634200" cy="4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pt-BR"/>
              <a:t>Documente esta </a:t>
            </a:r>
            <a:r>
              <a:rPr b="0" lang="pt-BR"/>
              <a:t>divisão </a:t>
            </a:r>
            <a:r>
              <a:rPr b="0" lang="pt-BR"/>
              <a:t>(ou a que utilizar) no GitHub;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pt-BR"/>
              <a:t>Usar mais arquivos diminui a chance de conflito e melhora a organização;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Leve a divisão ao nível do código:</a:t>
            </a:r>
            <a:r>
              <a:rPr b="0" lang="pt-BR"/>
              <a:t> separe o programa em funções, arquivos e módulos quando for preciso.</a:t>
            </a:r>
            <a:endParaRPr b="0"/>
          </a:p>
        </p:txBody>
      </p:sp>
      <p:pic>
        <p:nvPicPr>
          <p:cNvPr id="1358" name="Google Shape;135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625" y="616075"/>
            <a:ext cx="3280751" cy="17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913" y="3042750"/>
            <a:ext cx="3484250" cy="13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912" y="3603825"/>
            <a:ext cx="2431826" cy="102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1" name="Google Shape;1361;p91"/>
          <p:cNvSpPr txBox="1"/>
          <p:nvPr/>
        </p:nvSpPr>
        <p:spPr>
          <a:xfrm>
            <a:off x="5182375" y="2442250"/>
            <a:ext cx="30000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Módulo separado</a:t>
            </a:r>
            <a:endParaRPr b="1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50" y="89999"/>
            <a:ext cx="5545554" cy="44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626" y="216500"/>
            <a:ext cx="4217925" cy="305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151" y="1372175"/>
            <a:ext cx="3695351" cy="3630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7" name="Google Shape;1367;p92"/>
          <p:cNvSpPr txBox="1"/>
          <p:nvPr>
            <p:ph type="title"/>
          </p:nvPr>
        </p:nvSpPr>
        <p:spPr>
          <a:xfrm>
            <a:off x="457200" y="129775"/>
            <a:ext cx="8173500" cy="12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ideia para divisão de </a:t>
            </a:r>
            <a:r>
              <a:rPr lang="pt-BR"/>
              <a:t>tarefas</a:t>
            </a:r>
            <a:r>
              <a:rPr lang="pt-BR"/>
              <a:t> </a:t>
            </a:r>
            <a:r>
              <a:rPr lang="pt-BR" sz="2000"/>
              <a:t>(~</a:t>
            </a:r>
            <a:r>
              <a:rPr i="1" lang="pt-BR" sz="2000"/>
              <a:t>Planning Poker + ~</a:t>
            </a:r>
            <a:r>
              <a:rPr lang="pt-BR" sz="2000"/>
              <a:t>Pontos de Função</a:t>
            </a:r>
            <a:r>
              <a:rPr lang="pt-BR" sz="2000"/>
              <a:t>) </a:t>
            </a:r>
            <a:endParaRPr sz="2000"/>
          </a:p>
        </p:txBody>
      </p:sp>
      <p:sp>
        <p:nvSpPr>
          <p:cNvPr id="1368" name="Google Shape;1368;p92"/>
          <p:cNvSpPr txBox="1"/>
          <p:nvPr>
            <p:ph idx="1" type="body"/>
          </p:nvPr>
        </p:nvSpPr>
        <p:spPr>
          <a:xfrm>
            <a:off x="457200" y="1343875"/>
            <a:ext cx="52596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0" lang="pt-BR" sz="1400">
                <a:solidFill>
                  <a:srgbClr val="FFC000"/>
                </a:solidFill>
              </a:rPr>
              <a:t>Levante</a:t>
            </a:r>
            <a:r>
              <a:rPr b="0" lang="pt-BR" sz="1400"/>
              <a:t>, </a:t>
            </a:r>
            <a:r>
              <a:rPr b="0" lang="pt-BR" sz="1400">
                <a:solidFill>
                  <a:srgbClr val="FFC000"/>
                </a:solidFill>
              </a:rPr>
              <a:t>divida</a:t>
            </a:r>
            <a:r>
              <a:rPr b="0" lang="pt-BR" sz="1400"/>
              <a:t> e liste as tarefas a realizar</a:t>
            </a:r>
            <a:endParaRPr b="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pt-BR" sz="1400"/>
              <a:t>Funcionalidades ou </a:t>
            </a:r>
            <a:r>
              <a:rPr lang="pt-BR" sz="1400">
                <a:solidFill>
                  <a:srgbClr val="FFC000"/>
                </a:solidFill>
              </a:rPr>
              <a:t>funções em um programa</a:t>
            </a:r>
            <a:r>
              <a:rPr lang="pt-BR" sz="1400"/>
              <a:t>, tópicos de uma pesquisa, etc.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0" lang="pt-BR" sz="1400"/>
              <a:t>Peça para cada pessoa do time dar uma </a:t>
            </a:r>
            <a:r>
              <a:rPr b="0" lang="pt-BR" sz="1400">
                <a:solidFill>
                  <a:srgbClr val="FFC000"/>
                </a:solidFill>
              </a:rPr>
              <a:t>nota de dificuldade</a:t>
            </a:r>
            <a:r>
              <a:rPr b="0" lang="pt-BR" sz="1400"/>
              <a:t> de cada tarefa usando a </a:t>
            </a:r>
            <a:r>
              <a:rPr b="0" lang="pt-BR" sz="1400">
                <a:solidFill>
                  <a:srgbClr val="FFC000"/>
                </a:solidFill>
              </a:rPr>
              <a:t>escala de fibonacci</a:t>
            </a:r>
            <a:r>
              <a:rPr b="0" lang="pt-BR" sz="1400"/>
              <a:t> - tente fazer com que todos revelem as notas </a:t>
            </a:r>
            <a:r>
              <a:rPr b="0" lang="pt-BR" sz="1400">
                <a:solidFill>
                  <a:srgbClr val="FFC000"/>
                </a:solidFill>
              </a:rPr>
              <a:t>ao mesmo tempo</a:t>
            </a:r>
            <a:r>
              <a:rPr b="0" lang="pt-BR" sz="1400"/>
              <a:t> (evite o efeito manada)</a:t>
            </a:r>
            <a:endParaRPr b="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Char char="▪"/>
            </a:pPr>
            <a:r>
              <a:rPr lang="pt-BR" sz="1400">
                <a:latin typeface="Inconsolata"/>
                <a:ea typeface="Inconsolata"/>
                <a:cs typeface="Inconsolata"/>
                <a:sym typeface="Inconsolata"/>
              </a:rPr>
              <a:t>0, .5, 1, 2, 3, 5, 8, …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0" lang="pt-BR" sz="1400"/>
              <a:t>Discuta os </a:t>
            </a:r>
            <a:r>
              <a:rPr b="0" lang="pt-BR" sz="1400">
                <a:solidFill>
                  <a:srgbClr val="FFC000"/>
                </a:solidFill>
              </a:rPr>
              <a:t>motivos</a:t>
            </a:r>
            <a:r>
              <a:rPr b="0" lang="pt-BR" sz="1400"/>
              <a:t> das notas mais alta e mais baixa - encontre um </a:t>
            </a:r>
            <a:r>
              <a:rPr b="0" lang="pt-BR" sz="1400">
                <a:solidFill>
                  <a:srgbClr val="FFC000"/>
                </a:solidFill>
              </a:rPr>
              <a:t>consenso</a:t>
            </a:r>
            <a:r>
              <a:rPr b="0" lang="pt-BR" sz="1400"/>
              <a:t> para a dificuldade da tarefa</a:t>
            </a: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0" lang="pt-BR" sz="1400">
                <a:solidFill>
                  <a:srgbClr val="FFC000"/>
                </a:solidFill>
              </a:rPr>
              <a:t>Separe</a:t>
            </a:r>
            <a:r>
              <a:rPr b="0" lang="pt-BR" sz="1400"/>
              <a:t> as tarefas de acordo com a vontade dos integrantes</a:t>
            </a: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0" lang="pt-BR" sz="1400"/>
              <a:t>Separe as restantes de forma que todos tenham uma </a:t>
            </a:r>
            <a:r>
              <a:rPr b="0" lang="pt-BR" sz="1400">
                <a:solidFill>
                  <a:srgbClr val="FFC000"/>
                </a:solidFill>
              </a:rPr>
              <a:t>soma de pontos</a:t>
            </a:r>
            <a:r>
              <a:rPr b="0" lang="pt-BR" sz="1400"/>
              <a:t> o mais parecida possível </a:t>
            </a:r>
            <a:endParaRPr b="0" sz="1400"/>
          </a:p>
        </p:txBody>
      </p:sp>
      <p:sp>
        <p:nvSpPr>
          <p:cNvPr id="1369" name="Google Shape;1369;p92"/>
          <p:cNvSpPr txBox="1"/>
          <p:nvPr/>
        </p:nvSpPr>
        <p:spPr>
          <a:xfrm>
            <a:off x="5660575" y="1145175"/>
            <a:ext cx="33393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Possível forma de usar a escala</a:t>
            </a:r>
            <a:endParaRPr b="1" sz="1300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8FC13E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pt-BR" sz="1300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 - não deveria nem ser uma tarefa (ex.: já está feito)</a:t>
            </a:r>
            <a:endParaRPr sz="1300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8FC13E"/>
                </a:solidFill>
                <a:latin typeface="Inconsolata"/>
                <a:ea typeface="Inconsolata"/>
                <a:cs typeface="Inconsolata"/>
                <a:sym typeface="Inconsolata"/>
              </a:rPr>
              <a:t>1/2</a:t>
            </a:r>
            <a:r>
              <a:rPr lang="pt-BR" sz="1300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 - muito fácil, sei de cabeça</a:t>
            </a:r>
            <a:endParaRPr sz="1300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8FC13E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pt-BR" sz="1300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 - fácil, sei exatamente onde encontrar a solução</a:t>
            </a:r>
            <a:endParaRPr sz="1300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8FC13E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pt-BR" sz="1300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 - fácil, mas preciso pesquisar algumas coisas</a:t>
            </a:r>
            <a:endParaRPr sz="1300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DCC59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r>
              <a:rPr lang="pt-BR" sz="1300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 - não é difícil, mas vai levar tempo</a:t>
            </a:r>
            <a:endParaRPr sz="1300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DCC59"/>
                </a:solidFill>
                <a:latin typeface="Inconsolata"/>
                <a:ea typeface="Inconsolata"/>
                <a:cs typeface="Inconsolata"/>
                <a:sym typeface="Inconsolata"/>
              </a:rPr>
              <a:t>5</a:t>
            </a:r>
            <a:r>
              <a:rPr b="1" lang="pt-BR" sz="1300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pt-BR" sz="1300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- médio, sei resolver algumas coisas, outras não</a:t>
            </a:r>
            <a:endParaRPr sz="1300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DCC59"/>
                </a:solidFill>
                <a:latin typeface="Inconsolata"/>
                <a:ea typeface="Inconsolata"/>
                <a:cs typeface="Inconsolata"/>
                <a:sym typeface="Inconsolata"/>
              </a:rPr>
              <a:t>8</a:t>
            </a:r>
            <a:r>
              <a:rPr lang="pt-BR" sz="1300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 - difícil, mas consigo resolver</a:t>
            </a:r>
            <a:endParaRPr sz="1300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DD464C"/>
                </a:solidFill>
                <a:latin typeface="Inconsolata"/>
                <a:ea typeface="Inconsolata"/>
                <a:cs typeface="Inconsolata"/>
                <a:sym typeface="Inconsolata"/>
              </a:rPr>
              <a:t>13</a:t>
            </a:r>
            <a:r>
              <a:rPr lang="pt-BR" sz="1300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 - não faço ideia do que fazer</a:t>
            </a:r>
            <a:endParaRPr sz="1300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DD464C"/>
                </a:solidFill>
                <a:latin typeface="Inconsolata"/>
                <a:ea typeface="Inconsolata"/>
                <a:cs typeface="Inconsolata"/>
                <a:sym typeface="Inconsolata"/>
              </a:rPr>
              <a:t>21</a:t>
            </a:r>
            <a:r>
              <a:rPr lang="pt-BR" sz="1300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 (ou mais) - procure subdividir a tarefa em tarefas menores</a:t>
            </a:r>
            <a:endParaRPr sz="1300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70" name="Google Shape;1370;p92"/>
          <p:cNvSpPr txBox="1"/>
          <p:nvPr/>
        </p:nvSpPr>
        <p:spPr>
          <a:xfrm>
            <a:off x="457200" y="4459625"/>
            <a:ext cx="85428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P</a:t>
            </a: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lanning poker e desenvolvimento ágil: </a:t>
            </a:r>
            <a:r>
              <a:rPr lang="pt-BR" sz="12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Scrum: Uma Metodologia Ágil para [...] de Projetos de Software</a:t>
            </a:r>
            <a:endParaRPr sz="12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P</a:t>
            </a:r>
            <a:r>
              <a:rPr b="1" lang="pt-BR" sz="12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ontos de função: </a:t>
            </a:r>
            <a:r>
              <a:rPr lang="pt-BR" sz="12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http://www.gestao.mt.gov.br/images/files/Advogado_teste22112012154044.pdf</a:t>
            </a:r>
            <a:endParaRPr sz="12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93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76" name="Google Shape;1376;p93"/>
          <p:cNvPicPr preferRelativeResize="0"/>
          <p:nvPr/>
        </p:nvPicPr>
        <p:blipFill rotWithShape="1">
          <a:blip r:embed="rId3">
            <a:alphaModFix/>
          </a:blip>
          <a:srcRect b="0" l="7578" r="9599" t="0"/>
          <a:stretch/>
        </p:blipFill>
        <p:spPr>
          <a:xfrm>
            <a:off x="1676950" y="802463"/>
            <a:ext cx="5660024" cy="353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93"/>
          <p:cNvSpPr txBox="1"/>
          <p:nvPr/>
        </p:nvSpPr>
        <p:spPr>
          <a:xfrm>
            <a:off x="7384800" y="1334375"/>
            <a:ext cx="16152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Linguagens que conheço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8" name="Google Shape;1378;p93"/>
          <p:cNvSpPr txBox="1"/>
          <p:nvPr/>
        </p:nvSpPr>
        <p:spPr>
          <a:xfrm>
            <a:off x="7384800" y="2294100"/>
            <a:ext cx="1615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Minha ajuda em projetos da comunidade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9" name="Google Shape;1379;p93"/>
          <p:cNvSpPr txBox="1"/>
          <p:nvPr/>
        </p:nvSpPr>
        <p:spPr>
          <a:xfrm>
            <a:off x="180000" y="3480950"/>
            <a:ext cx="13863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Participação em organizações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0" name="Google Shape;1380;p93"/>
          <p:cNvSpPr txBox="1"/>
          <p:nvPr/>
        </p:nvSpPr>
        <p:spPr>
          <a:xfrm>
            <a:off x="222150" y="1322750"/>
            <a:ext cx="1238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Sou...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1" name="Google Shape;1381;p93"/>
          <p:cNvSpPr txBox="1"/>
          <p:nvPr/>
        </p:nvSpPr>
        <p:spPr>
          <a:xfrm>
            <a:off x="7447625" y="3573050"/>
            <a:ext cx="1615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Minha atividade ao longo do tempo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2" name="Google Shape;1382;p93"/>
          <p:cNvSpPr txBox="1"/>
          <p:nvPr/>
        </p:nvSpPr>
        <p:spPr>
          <a:xfrm>
            <a:off x="222150" y="1927938"/>
            <a:ext cx="1238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Trabalho com...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3" name="Google Shape;1383;p93"/>
          <p:cNvSpPr txBox="1"/>
          <p:nvPr/>
        </p:nvSpPr>
        <p:spPr>
          <a:xfrm>
            <a:off x="222150" y="2599113"/>
            <a:ext cx="1238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Meu contato é...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4" name="Google Shape;1384;p93"/>
          <p:cNvSpPr txBox="1"/>
          <p:nvPr/>
        </p:nvSpPr>
        <p:spPr>
          <a:xfrm>
            <a:off x="3977375" y="185725"/>
            <a:ext cx="2778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… pessoas reconhecem meu trabalho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94"/>
          <p:cNvSpPr txBox="1"/>
          <p:nvPr>
            <p:ph type="title"/>
          </p:nvPr>
        </p:nvSpPr>
        <p:spPr>
          <a:xfrm>
            <a:off x="457200" y="434575"/>
            <a:ext cx="6488400" cy="8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Recomendação de podcast</a:t>
            </a:r>
            <a:endParaRPr/>
          </a:p>
        </p:txBody>
      </p:sp>
      <p:sp>
        <p:nvSpPr>
          <p:cNvPr id="1390" name="Google Shape;1390;p9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91" name="Google Shape;139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00" y="1419876"/>
            <a:ext cx="1604774" cy="160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05" y="3112425"/>
            <a:ext cx="1604775" cy="16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94"/>
          <p:cNvSpPr txBox="1"/>
          <p:nvPr/>
        </p:nvSpPr>
        <p:spPr>
          <a:xfrm>
            <a:off x="2150475" y="1419875"/>
            <a:ext cx="16713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</a:rPr>
              <a:t>Hipsters.tech 184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Guia do Iniciante em Github - Hipsters #184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4" name="Google Shape;1394;p94"/>
          <p:cNvSpPr txBox="1"/>
          <p:nvPr/>
        </p:nvSpPr>
        <p:spPr>
          <a:xfrm>
            <a:off x="2150475" y="3112425"/>
            <a:ext cx="16713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2"/>
                </a:solidFill>
              </a:rPr>
              <a:t>Hipsters.tech 184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6"/>
              </a:rPr>
              <a:t>Git e Github - Hipsters #109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50" y="89999"/>
            <a:ext cx="5545554" cy="44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626" y="216500"/>
            <a:ext cx="4217925" cy="305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151" y="1372175"/>
            <a:ext cx="3695351" cy="3630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6">
            <a:alphaModFix/>
          </a:blip>
          <a:srcRect b="6389" l="0" r="38706" t="1934"/>
          <a:stretch/>
        </p:blipFill>
        <p:spPr>
          <a:xfrm>
            <a:off x="597575" y="76200"/>
            <a:ext cx="3821649" cy="49867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la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674EA7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